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6858000" cx="12192000"/>
  <p:notesSz cx="6858000" cy="9144000"/>
  <p:embeddedFontLst>
    <p:embeddedFont>
      <p:font typeface="Baumans"/>
      <p:regular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19" roundtripDataSignature="AMtx7mjTpBlGLTwSG/47gACMWxBJhKx6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61DEF42-C5BF-44BC-9193-530E80DDD46C}">
  <a:tblStyle styleId="{C61DEF42-C5BF-44BC-9193-530E80DDD46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customschemas.google.com/relationships/presentationmetadata" Target="metadata"/><Relationship Id="rId6" Type="http://schemas.openxmlformats.org/officeDocument/2006/relationships/notesMaster" Target="notesMasters/notesMaster1.xml"/><Relationship Id="rId18" Type="http://schemas.openxmlformats.org/officeDocument/2006/relationships/font" Target="fonts/Baumans-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 name="Google Shape;10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53d1b58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1253d1b586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53d1b586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1253d1b586f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2a7b978a2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2a7b978a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2a7b978a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122a7b978a2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5" name="Shape 15"/>
        <p:cNvGrpSpPr/>
        <p:nvPr/>
      </p:nvGrpSpPr>
      <p:grpSpPr>
        <a:xfrm>
          <a:off x="0" y="0"/>
          <a:ext cx="0" cy="0"/>
          <a:chOff x="0" y="0"/>
          <a:chExt cx="0" cy="0"/>
        </a:xfrm>
      </p:grpSpPr>
      <p:sp>
        <p:nvSpPr>
          <p:cNvPr id="16" name="Google Shape;16;p1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 name="Shape 21"/>
        <p:cNvGrpSpPr/>
        <p:nvPr/>
      </p:nvGrpSpPr>
      <p:grpSpPr>
        <a:xfrm>
          <a:off x="0" y="0"/>
          <a:ext cx="0" cy="0"/>
          <a:chOff x="0" y="0"/>
          <a:chExt cx="0" cy="0"/>
        </a:xfrm>
      </p:grpSpPr>
      <p:sp>
        <p:nvSpPr>
          <p:cNvPr id="22" name="Google Shape;22;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 name="Shape 25"/>
        <p:cNvGrpSpPr/>
        <p:nvPr/>
      </p:nvGrpSpPr>
      <p:grpSpPr>
        <a:xfrm>
          <a:off x="0" y="0"/>
          <a:ext cx="0" cy="0"/>
          <a:chOff x="0" y="0"/>
          <a:chExt cx="0" cy="0"/>
        </a:xfrm>
      </p:grpSpPr>
      <p:sp>
        <p:nvSpPr>
          <p:cNvPr id="26" name="Google Shape;26;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11"/>
          <p:cNvSpPr/>
          <p:nvPr/>
        </p:nvSpPr>
        <p:spPr>
          <a:xfrm>
            <a:off x="12322021" y="0"/>
            <a:ext cx="413057" cy="413057"/>
          </a:xfrm>
          <a:prstGeom prst="ellipse">
            <a:avLst/>
          </a:prstGeom>
          <a:solidFill>
            <a:srgbClr val="548135">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 name="Google Shape;12;p11"/>
          <p:cNvSpPr/>
          <p:nvPr/>
        </p:nvSpPr>
        <p:spPr>
          <a:xfrm>
            <a:off x="12322021" y="575085"/>
            <a:ext cx="413057" cy="398582"/>
          </a:xfrm>
          <a:prstGeom prst="ellipse">
            <a:avLst/>
          </a:prstGeom>
          <a:solidFill>
            <a:srgbClr val="FFC000">
              <a:alpha val="9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 name="Google Shape;13;p11"/>
          <p:cNvSpPr/>
          <p:nvPr/>
        </p:nvSpPr>
        <p:spPr>
          <a:xfrm>
            <a:off x="12322021" y="1135695"/>
            <a:ext cx="413057" cy="392442"/>
          </a:xfrm>
          <a:prstGeom prst="ellipse">
            <a:avLst/>
          </a:prstGeom>
          <a:solidFill>
            <a:srgbClr val="833C0B">
              <a:alpha val="7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 name="Google Shape;14;p11"/>
          <p:cNvSpPr/>
          <p:nvPr/>
        </p:nvSpPr>
        <p:spPr>
          <a:xfrm>
            <a:off x="12322021" y="1690166"/>
            <a:ext cx="413057" cy="413057"/>
          </a:xfrm>
          <a:prstGeom prst="ellipse">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1" Type="http://schemas.openxmlformats.org/officeDocument/2006/relationships/image" Target="../media/image37.jpg"/><Relationship Id="rId10" Type="http://schemas.openxmlformats.org/officeDocument/2006/relationships/image" Target="../media/image32.jpg"/><Relationship Id="rId13" Type="http://schemas.openxmlformats.org/officeDocument/2006/relationships/image" Target="../media/image39.jpg"/><Relationship Id="rId12" Type="http://schemas.openxmlformats.org/officeDocument/2006/relationships/image" Target="../media/image36.jp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jpg"/><Relationship Id="rId4" Type="http://schemas.openxmlformats.org/officeDocument/2006/relationships/image" Target="../media/image31.jpg"/><Relationship Id="rId9" Type="http://schemas.openxmlformats.org/officeDocument/2006/relationships/image" Target="../media/image35.jpg"/><Relationship Id="rId5" Type="http://schemas.openxmlformats.org/officeDocument/2006/relationships/image" Target="../media/image29.jpg"/><Relationship Id="rId6" Type="http://schemas.openxmlformats.org/officeDocument/2006/relationships/image" Target="../media/image30.jpg"/><Relationship Id="rId7" Type="http://schemas.openxmlformats.org/officeDocument/2006/relationships/image" Target="../media/image33.jpg"/><Relationship Id="rId8" Type="http://schemas.openxmlformats.org/officeDocument/2006/relationships/image" Target="../media/image3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17.png"/><Relationship Id="rId7" Type="http://schemas.openxmlformats.org/officeDocument/2006/relationships/image" Target="../media/image2.png"/><Relationship Id="rId8"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13.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7.png"/><Relationship Id="rId11" Type="http://schemas.openxmlformats.org/officeDocument/2006/relationships/image" Target="../media/image18.png"/><Relationship Id="rId10" Type="http://schemas.openxmlformats.org/officeDocument/2006/relationships/image" Target="../media/image21.png"/><Relationship Id="rId9" Type="http://schemas.openxmlformats.org/officeDocument/2006/relationships/image" Target="../media/image22.pn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16.png"/><Relationship Id="rId8"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jpg"/><Relationship Id="rId4" Type="http://schemas.openxmlformats.org/officeDocument/2006/relationships/image" Target="../media/image28.png"/><Relationship Id="rId5"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 name="Shape 34"/>
        <p:cNvGrpSpPr/>
        <p:nvPr/>
      </p:nvGrpSpPr>
      <p:grpSpPr>
        <a:xfrm>
          <a:off x="0" y="0"/>
          <a:ext cx="0" cy="0"/>
          <a:chOff x="0" y="0"/>
          <a:chExt cx="0" cy="0"/>
        </a:xfrm>
      </p:grpSpPr>
      <p:pic>
        <p:nvPicPr>
          <p:cNvPr descr="Surprisingly high carb food" id="35" name="Google Shape;35;p1"/>
          <p:cNvPicPr preferRelativeResize="0"/>
          <p:nvPr/>
        </p:nvPicPr>
        <p:blipFill rotWithShape="1">
          <a:blip r:embed="rId3">
            <a:alphaModFix amt="85000"/>
          </a:blip>
          <a:srcRect b="3052" l="0" r="0" t="3052"/>
          <a:stretch/>
        </p:blipFill>
        <p:spPr>
          <a:xfrm>
            <a:off x="0" y="0"/>
            <a:ext cx="12192000" cy="6858000"/>
          </a:xfrm>
          <a:prstGeom prst="rect">
            <a:avLst/>
          </a:prstGeom>
          <a:noFill/>
          <a:ln>
            <a:noFill/>
          </a:ln>
        </p:spPr>
      </p:pic>
      <p:sp>
        <p:nvSpPr>
          <p:cNvPr id="36" name="Google Shape;36;p1"/>
          <p:cNvSpPr txBox="1"/>
          <p:nvPr/>
        </p:nvSpPr>
        <p:spPr>
          <a:xfrm>
            <a:off x="1576993" y="3565877"/>
            <a:ext cx="871416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rgbClr val="595959"/>
                </a:solidFill>
                <a:latin typeface="Calibri"/>
                <a:ea typeface="Calibri"/>
                <a:cs typeface="Calibri"/>
                <a:sym typeface="Calibri"/>
              </a:rPr>
              <a:t>APAN5400 Managing Data Group Project </a:t>
            </a:r>
            <a:endParaRPr b="0" i="0" sz="2400" u="none" cap="none" strike="noStrike">
              <a:solidFill>
                <a:srgbClr val="595959"/>
              </a:solidFill>
              <a:latin typeface="Calibri"/>
              <a:ea typeface="Calibri"/>
              <a:cs typeface="Calibri"/>
              <a:sym typeface="Calibri"/>
            </a:endParaRPr>
          </a:p>
        </p:txBody>
      </p:sp>
      <p:sp>
        <p:nvSpPr>
          <p:cNvPr id="37" name="Google Shape;37;p1"/>
          <p:cNvSpPr txBox="1"/>
          <p:nvPr/>
        </p:nvSpPr>
        <p:spPr>
          <a:xfrm>
            <a:off x="4139175" y="3980805"/>
            <a:ext cx="3300600" cy="2432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400" cap="none" strike="noStrike">
                <a:solidFill>
                  <a:srgbClr val="262626"/>
                </a:solidFill>
                <a:latin typeface="Calibri"/>
                <a:ea typeface="Calibri"/>
                <a:cs typeface="Calibri"/>
                <a:sym typeface="Calibri"/>
              </a:rPr>
              <a:t>Presented by Group </a:t>
            </a:r>
            <a:r>
              <a:rPr b="1" lang="en-US" sz="2400">
                <a:solidFill>
                  <a:srgbClr val="262626"/>
                </a:solidFill>
                <a:latin typeface="Calibri"/>
                <a:ea typeface="Calibri"/>
                <a:cs typeface="Calibri"/>
                <a:sym typeface="Calibri"/>
              </a:rPr>
              <a:t>4</a:t>
            </a:r>
            <a:r>
              <a:rPr b="1" i="0" lang="en-US" sz="2000" cap="none" strike="noStrike">
                <a:solidFill>
                  <a:srgbClr val="262626"/>
                </a:solidFill>
                <a:latin typeface="Arial"/>
                <a:ea typeface="Arial"/>
                <a:cs typeface="Arial"/>
                <a:sym typeface="Arial"/>
              </a:rPr>
              <a:t>:</a:t>
            </a:r>
            <a:endParaRPr>
              <a:solidFill>
                <a:srgbClr val="262626"/>
              </a:solidFill>
            </a:endParaRPr>
          </a:p>
          <a:p>
            <a:pPr indent="0" lvl="2" marL="914400" marR="0" rtl="0" algn="l">
              <a:spcBef>
                <a:spcPts val="0"/>
              </a:spcBef>
              <a:spcAft>
                <a:spcPts val="0"/>
              </a:spcAft>
              <a:buNone/>
            </a:pPr>
            <a:r>
              <a:rPr b="1" i="0" lang="en-US" sz="1600" cap="none" strike="noStrike">
                <a:solidFill>
                  <a:srgbClr val="262626"/>
                </a:solidFill>
                <a:latin typeface="Arial"/>
                <a:ea typeface="Arial"/>
                <a:cs typeface="Arial"/>
                <a:sym typeface="Arial"/>
              </a:rPr>
              <a:t>Jiarong Zhang</a:t>
            </a:r>
            <a:endParaRPr>
              <a:solidFill>
                <a:srgbClr val="262626"/>
              </a:solidFill>
            </a:endParaRPr>
          </a:p>
          <a:p>
            <a:pPr indent="0" lvl="2" marL="914400" marR="0" rtl="0" algn="l">
              <a:spcBef>
                <a:spcPts val="0"/>
              </a:spcBef>
              <a:spcAft>
                <a:spcPts val="0"/>
              </a:spcAft>
              <a:buNone/>
            </a:pPr>
            <a:r>
              <a:rPr b="1" i="0" lang="en-US" sz="1600" cap="none" strike="noStrike">
                <a:solidFill>
                  <a:srgbClr val="262626"/>
                </a:solidFill>
                <a:latin typeface="Arial"/>
                <a:ea typeface="Arial"/>
                <a:cs typeface="Arial"/>
                <a:sym typeface="Arial"/>
              </a:rPr>
              <a:t>Weiyi Xia</a:t>
            </a:r>
            <a:endParaRPr>
              <a:solidFill>
                <a:srgbClr val="262626"/>
              </a:solidFill>
            </a:endParaRPr>
          </a:p>
          <a:p>
            <a:pPr indent="0" lvl="2" marL="914400" marR="0" rtl="0" algn="l">
              <a:spcBef>
                <a:spcPts val="0"/>
              </a:spcBef>
              <a:spcAft>
                <a:spcPts val="0"/>
              </a:spcAft>
              <a:buNone/>
            </a:pPr>
            <a:r>
              <a:rPr b="1" i="0" lang="en-US" sz="1600" cap="none" strike="noStrike">
                <a:solidFill>
                  <a:srgbClr val="262626"/>
                </a:solidFill>
                <a:latin typeface="Arial"/>
                <a:ea typeface="Arial"/>
                <a:cs typeface="Arial"/>
                <a:sym typeface="Arial"/>
              </a:rPr>
              <a:t>Shuning Xu</a:t>
            </a:r>
            <a:endParaRPr>
              <a:solidFill>
                <a:srgbClr val="262626"/>
              </a:solidFill>
            </a:endParaRPr>
          </a:p>
          <a:p>
            <a:pPr indent="0" lvl="2" marL="914400" marR="0" rtl="0" algn="l">
              <a:spcBef>
                <a:spcPts val="0"/>
              </a:spcBef>
              <a:spcAft>
                <a:spcPts val="0"/>
              </a:spcAft>
              <a:buNone/>
            </a:pPr>
            <a:r>
              <a:rPr b="1" i="0" lang="en-US" sz="1600" cap="none" strike="noStrike">
                <a:solidFill>
                  <a:srgbClr val="262626"/>
                </a:solidFill>
                <a:latin typeface="Arial"/>
                <a:ea typeface="Arial"/>
                <a:cs typeface="Arial"/>
                <a:sym typeface="Arial"/>
              </a:rPr>
              <a:t>Shiyun Hua</a:t>
            </a:r>
            <a:endParaRPr>
              <a:solidFill>
                <a:srgbClr val="262626"/>
              </a:solidFill>
            </a:endParaRPr>
          </a:p>
          <a:p>
            <a:pPr indent="0" lvl="2" marL="914400" marR="0" rtl="0" algn="l">
              <a:spcBef>
                <a:spcPts val="0"/>
              </a:spcBef>
              <a:spcAft>
                <a:spcPts val="0"/>
              </a:spcAft>
              <a:buNone/>
            </a:pPr>
            <a:r>
              <a:rPr b="1" i="0" lang="en-US" sz="1600" cap="none" strike="noStrike">
                <a:solidFill>
                  <a:srgbClr val="262626"/>
                </a:solidFill>
                <a:latin typeface="Arial"/>
                <a:ea typeface="Arial"/>
                <a:cs typeface="Arial"/>
                <a:sym typeface="Arial"/>
              </a:rPr>
              <a:t>Zeying Liu</a:t>
            </a:r>
            <a:endParaRPr>
              <a:solidFill>
                <a:srgbClr val="262626"/>
              </a:solidFill>
            </a:endParaRPr>
          </a:p>
          <a:p>
            <a:pPr indent="0" lvl="0" marL="0" marR="0" rtl="0" algn="l">
              <a:lnSpc>
                <a:spcPct val="100000"/>
              </a:lnSpc>
              <a:spcBef>
                <a:spcPts val="0"/>
              </a:spcBef>
              <a:spcAft>
                <a:spcPts val="0"/>
              </a:spcAft>
              <a:buClr>
                <a:schemeClr val="dk1"/>
              </a:buClr>
              <a:buSzPts val="2000"/>
              <a:buFont typeface="Arial"/>
              <a:buNone/>
            </a:pPr>
            <a:r>
              <a:t/>
            </a:r>
            <a:endParaRPr b="1" i="0" sz="2400" cap="none" strike="noStrike">
              <a:solidFill>
                <a:srgbClr val="002060"/>
              </a:solidFill>
              <a:latin typeface="Arial"/>
              <a:ea typeface="Arial"/>
              <a:cs typeface="Arial"/>
              <a:sym typeface="Arial"/>
            </a:endParaRPr>
          </a:p>
          <a:p>
            <a:pPr indent="0" lvl="0" marL="0" marR="0" rtl="0" algn="ctr">
              <a:spcBef>
                <a:spcPts val="0"/>
              </a:spcBef>
              <a:spcAft>
                <a:spcPts val="0"/>
              </a:spcAft>
              <a:buNone/>
            </a:pPr>
            <a:r>
              <a:t/>
            </a:r>
            <a:endParaRPr b="0" i="0" sz="2400" u="none" cap="none" strike="noStrike">
              <a:solidFill>
                <a:srgbClr val="FFC000"/>
              </a:solidFill>
              <a:latin typeface="Arial"/>
              <a:ea typeface="Arial"/>
              <a:cs typeface="Arial"/>
              <a:sym typeface="Arial"/>
            </a:endParaRPr>
          </a:p>
        </p:txBody>
      </p:sp>
      <p:sp>
        <p:nvSpPr>
          <p:cNvPr id="38" name="Google Shape;38;p1"/>
          <p:cNvSpPr/>
          <p:nvPr/>
        </p:nvSpPr>
        <p:spPr>
          <a:xfrm flipH="1" rot="10800000">
            <a:off x="1988877" y="1513250"/>
            <a:ext cx="600051" cy="597360"/>
          </a:xfrm>
          <a:custGeom>
            <a:rect b="b" l="l" r="r" t="t"/>
            <a:pathLst>
              <a:path extrusionOk="0" h="2819400" w="2832100">
                <a:moveTo>
                  <a:pt x="0" y="0"/>
                </a:moveTo>
                <a:lnTo>
                  <a:pt x="723900" y="12700"/>
                </a:lnTo>
                <a:lnTo>
                  <a:pt x="723900" y="2146300"/>
                </a:lnTo>
                <a:lnTo>
                  <a:pt x="2832100" y="2146300"/>
                </a:lnTo>
                <a:lnTo>
                  <a:pt x="2819400" y="2819400"/>
                </a:lnTo>
                <a:lnTo>
                  <a:pt x="0" y="2819400"/>
                </a:lnTo>
                <a:lnTo>
                  <a:pt x="0" y="0"/>
                </a:lnTo>
                <a:close/>
              </a:path>
            </a:pathLst>
          </a:custGeom>
          <a:solidFill>
            <a:srgbClr val="FEC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C000"/>
              </a:solidFill>
              <a:latin typeface="Calibri"/>
              <a:ea typeface="Calibri"/>
              <a:cs typeface="Calibri"/>
              <a:sym typeface="Calibri"/>
            </a:endParaRPr>
          </a:p>
        </p:txBody>
      </p:sp>
      <p:sp>
        <p:nvSpPr>
          <p:cNvPr id="39" name="Google Shape;39;p1"/>
          <p:cNvSpPr/>
          <p:nvPr/>
        </p:nvSpPr>
        <p:spPr>
          <a:xfrm flipH="1">
            <a:off x="9303047" y="4278148"/>
            <a:ext cx="600051" cy="597360"/>
          </a:xfrm>
          <a:custGeom>
            <a:rect b="b" l="l" r="r" t="t"/>
            <a:pathLst>
              <a:path extrusionOk="0" h="2819400" w="2832100">
                <a:moveTo>
                  <a:pt x="0" y="0"/>
                </a:moveTo>
                <a:lnTo>
                  <a:pt x="723900" y="12700"/>
                </a:lnTo>
                <a:lnTo>
                  <a:pt x="723900" y="2146300"/>
                </a:lnTo>
                <a:lnTo>
                  <a:pt x="2832100" y="2146300"/>
                </a:lnTo>
                <a:lnTo>
                  <a:pt x="2819400" y="2819400"/>
                </a:lnTo>
                <a:lnTo>
                  <a:pt x="0" y="2819400"/>
                </a:lnTo>
                <a:lnTo>
                  <a:pt x="0" y="0"/>
                </a:lnTo>
                <a:close/>
              </a:path>
            </a:pathLst>
          </a:custGeom>
          <a:solidFill>
            <a:srgbClr val="FEC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C000"/>
              </a:solidFill>
              <a:latin typeface="Calibri"/>
              <a:ea typeface="Calibri"/>
              <a:cs typeface="Calibri"/>
              <a:sym typeface="Calibri"/>
            </a:endParaRPr>
          </a:p>
        </p:txBody>
      </p:sp>
      <p:sp>
        <p:nvSpPr>
          <p:cNvPr id="40" name="Google Shape;40;p1"/>
          <p:cNvSpPr/>
          <p:nvPr/>
        </p:nvSpPr>
        <p:spPr>
          <a:xfrm>
            <a:off x="1988876" y="4278148"/>
            <a:ext cx="600051" cy="597360"/>
          </a:xfrm>
          <a:custGeom>
            <a:rect b="b" l="l" r="r" t="t"/>
            <a:pathLst>
              <a:path extrusionOk="0" h="2819400" w="2832100">
                <a:moveTo>
                  <a:pt x="0" y="0"/>
                </a:moveTo>
                <a:lnTo>
                  <a:pt x="723900" y="12700"/>
                </a:lnTo>
                <a:lnTo>
                  <a:pt x="723900" y="2146300"/>
                </a:lnTo>
                <a:lnTo>
                  <a:pt x="2832100" y="2146300"/>
                </a:lnTo>
                <a:lnTo>
                  <a:pt x="2819400" y="2819400"/>
                </a:lnTo>
                <a:lnTo>
                  <a:pt x="0" y="2819400"/>
                </a:lnTo>
                <a:lnTo>
                  <a:pt x="0" y="0"/>
                </a:lnTo>
                <a:close/>
              </a:path>
            </a:pathLst>
          </a:custGeom>
          <a:solidFill>
            <a:srgbClr val="FEC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C000"/>
              </a:solidFill>
              <a:latin typeface="Calibri"/>
              <a:ea typeface="Calibri"/>
              <a:cs typeface="Calibri"/>
              <a:sym typeface="Calibri"/>
            </a:endParaRPr>
          </a:p>
        </p:txBody>
      </p:sp>
      <p:sp>
        <p:nvSpPr>
          <p:cNvPr id="41" name="Google Shape;41;p1"/>
          <p:cNvSpPr/>
          <p:nvPr/>
        </p:nvSpPr>
        <p:spPr>
          <a:xfrm rot="10800000">
            <a:off x="9253847" y="1513250"/>
            <a:ext cx="600051" cy="597360"/>
          </a:xfrm>
          <a:custGeom>
            <a:rect b="b" l="l" r="r" t="t"/>
            <a:pathLst>
              <a:path extrusionOk="0" h="2819400" w="2832100">
                <a:moveTo>
                  <a:pt x="0" y="0"/>
                </a:moveTo>
                <a:lnTo>
                  <a:pt x="723900" y="12700"/>
                </a:lnTo>
                <a:lnTo>
                  <a:pt x="723900" y="2146300"/>
                </a:lnTo>
                <a:lnTo>
                  <a:pt x="2832100" y="2146300"/>
                </a:lnTo>
                <a:lnTo>
                  <a:pt x="2819400" y="2819400"/>
                </a:lnTo>
                <a:lnTo>
                  <a:pt x="0" y="2819400"/>
                </a:lnTo>
                <a:lnTo>
                  <a:pt x="0" y="0"/>
                </a:lnTo>
                <a:close/>
              </a:path>
            </a:pathLst>
          </a:custGeom>
          <a:solidFill>
            <a:srgbClr val="FEC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C000"/>
              </a:solidFill>
              <a:latin typeface="Calibri"/>
              <a:ea typeface="Calibri"/>
              <a:cs typeface="Calibri"/>
              <a:sym typeface="Calibri"/>
            </a:endParaRPr>
          </a:p>
        </p:txBody>
      </p:sp>
      <p:sp>
        <p:nvSpPr>
          <p:cNvPr id="42" name="Google Shape;42;p1"/>
          <p:cNvSpPr txBox="1"/>
          <p:nvPr/>
        </p:nvSpPr>
        <p:spPr>
          <a:xfrm>
            <a:off x="2651860" y="2092365"/>
            <a:ext cx="6539100" cy="1569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800" u="none" cap="none" strike="noStrike">
                <a:solidFill>
                  <a:schemeClr val="dk1"/>
                </a:solidFill>
                <a:latin typeface="Calibri"/>
                <a:ea typeface="Calibri"/>
                <a:cs typeface="Calibri"/>
                <a:sym typeface="Calibri"/>
              </a:rPr>
              <a:t>Ingredients</a:t>
            </a:r>
            <a:r>
              <a:rPr b="1" i="0" lang="en-US" sz="4800" u="none" cap="none" strike="noStrike">
                <a:solidFill>
                  <a:schemeClr val="dk1"/>
                </a:solidFill>
                <a:latin typeface="Calibri"/>
                <a:ea typeface="Calibri"/>
                <a:cs typeface="Calibri"/>
                <a:sym typeface="Calibri"/>
              </a:rPr>
              <a:t> - Recipe Converter</a:t>
            </a:r>
            <a:endParaRPr b="1" i="0" sz="4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descr="Dark Food Photography&quot; Images – Browse 1,864 Stock Photos, Vectors, and  Video | Adobe Stock" id="186" name="Google Shape;186;p8"/>
          <p:cNvPicPr preferRelativeResize="0"/>
          <p:nvPr/>
        </p:nvPicPr>
        <p:blipFill rotWithShape="1">
          <a:blip r:embed="rId3">
            <a:alphaModFix/>
          </a:blip>
          <a:srcRect b="0" l="0" r="0" t="0"/>
          <a:stretch/>
        </p:blipFill>
        <p:spPr>
          <a:xfrm>
            <a:off x="0" y="-28120"/>
            <a:ext cx="12192000" cy="6858000"/>
          </a:xfrm>
          <a:prstGeom prst="rect">
            <a:avLst/>
          </a:prstGeom>
          <a:noFill/>
          <a:ln>
            <a:noFill/>
          </a:ln>
        </p:spPr>
      </p:pic>
      <p:sp>
        <p:nvSpPr>
          <p:cNvPr id="187" name="Google Shape;187;p8"/>
          <p:cNvSpPr/>
          <p:nvPr/>
        </p:nvSpPr>
        <p:spPr>
          <a:xfrm flipH="1">
            <a:off x="0" y="0"/>
            <a:ext cx="12192000" cy="6858000"/>
          </a:xfrm>
          <a:prstGeom prst="rtTriangle">
            <a:avLst/>
          </a:prstGeom>
          <a:solidFill>
            <a:srgbClr val="262626">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188" name="Google Shape;188;p8"/>
          <p:cNvGrpSpPr/>
          <p:nvPr/>
        </p:nvGrpSpPr>
        <p:grpSpPr>
          <a:xfrm>
            <a:off x="282575" y="0"/>
            <a:ext cx="10136475" cy="1108200"/>
            <a:chOff x="282575" y="0"/>
            <a:chExt cx="10136475" cy="1108200"/>
          </a:xfrm>
        </p:grpSpPr>
        <p:sp>
          <p:nvSpPr>
            <p:cNvPr id="189" name="Google Shape;189;p8"/>
            <p:cNvSpPr txBox="1"/>
            <p:nvPr/>
          </p:nvSpPr>
          <p:spPr>
            <a:xfrm>
              <a:off x="282575" y="0"/>
              <a:ext cx="2424900" cy="1108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rgbClr val="FFD966"/>
                  </a:solidFill>
                  <a:latin typeface="Baumans"/>
                  <a:ea typeface="Baumans"/>
                  <a:cs typeface="Baumans"/>
                  <a:sym typeface="Baumans"/>
                </a:rPr>
                <a:t>05-2</a:t>
              </a:r>
              <a:endParaRPr sz="6600">
                <a:solidFill>
                  <a:srgbClr val="FFD966"/>
                </a:solidFill>
                <a:latin typeface="Baumans"/>
                <a:ea typeface="Baumans"/>
                <a:cs typeface="Baumans"/>
                <a:sym typeface="Baumans"/>
              </a:endParaRPr>
            </a:p>
          </p:txBody>
        </p:sp>
        <p:sp>
          <p:nvSpPr>
            <p:cNvPr id="190" name="Google Shape;190;p8"/>
            <p:cNvSpPr txBox="1"/>
            <p:nvPr/>
          </p:nvSpPr>
          <p:spPr>
            <a:xfrm>
              <a:off x="2235650" y="295225"/>
              <a:ext cx="8183400" cy="5232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SzPts val="1100"/>
                <a:buNone/>
              </a:pPr>
              <a:r>
                <a:rPr b="1" lang="en-US" sz="2800">
                  <a:solidFill>
                    <a:srgbClr val="FFD966"/>
                  </a:solidFill>
                  <a:highlight>
                    <a:srgbClr val="262626"/>
                  </a:highlight>
                </a:rPr>
                <a:t>Licensing, Scalability &amp; Cost Implications</a:t>
              </a:r>
              <a:endParaRPr b="1" sz="2800">
                <a:solidFill>
                  <a:srgbClr val="FFD966"/>
                </a:solidFill>
                <a:highlight>
                  <a:srgbClr val="262626"/>
                </a:highlight>
              </a:endParaRPr>
            </a:p>
          </p:txBody>
        </p:sp>
      </p:grpSp>
      <p:sp>
        <p:nvSpPr>
          <p:cNvPr id="191" name="Google Shape;191;p8"/>
          <p:cNvSpPr txBox="1"/>
          <p:nvPr/>
        </p:nvSpPr>
        <p:spPr>
          <a:xfrm>
            <a:off x="1487013" y="1502450"/>
            <a:ext cx="21864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2400">
                <a:solidFill>
                  <a:srgbClr val="FFD966"/>
                </a:solidFill>
              </a:rPr>
              <a:t>Scalability</a:t>
            </a:r>
            <a:endParaRPr>
              <a:latin typeface="Calibri"/>
              <a:ea typeface="Calibri"/>
              <a:cs typeface="Calibri"/>
              <a:sym typeface="Calibri"/>
            </a:endParaRPr>
          </a:p>
        </p:txBody>
      </p:sp>
      <p:sp>
        <p:nvSpPr>
          <p:cNvPr id="192" name="Google Shape;192;p8"/>
          <p:cNvSpPr txBox="1"/>
          <p:nvPr/>
        </p:nvSpPr>
        <p:spPr>
          <a:xfrm>
            <a:off x="4951725" y="1656275"/>
            <a:ext cx="28791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b="1" lang="en-US" sz="2400">
                <a:solidFill>
                  <a:srgbClr val="FFD966"/>
                </a:solidFill>
              </a:rPr>
              <a:t>Cost implications</a:t>
            </a:r>
            <a:endParaRPr b="1" sz="2400">
              <a:solidFill>
                <a:srgbClr val="FFD966"/>
              </a:solidFill>
            </a:endParaRPr>
          </a:p>
        </p:txBody>
      </p:sp>
      <p:sp>
        <p:nvSpPr>
          <p:cNvPr id="193" name="Google Shape;193;p8"/>
          <p:cNvSpPr txBox="1"/>
          <p:nvPr/>
        </p:nvSpPr>
        <p:spPr>
          <a:xfrm>
            <a:off x="8601500" y="2603525"/>
            <a:ext cx="30012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2400">
                <a:solidFill>
                  <a:srgbClr val="FFD966"/>
                </a:solidFill>
              </a:rPr>
              <a:t>Licensing</a:t>
            </a:r>
            <a:endParaRPr>
              <a:latin typeface="Calibri"/>
              <a:ea typeface="Calibri"/>
              <a:cs typeface="Calibri"/>
              <a:sym typeface="Calibri"/>
            </a:endParaRPr>
          </a:p>
        </p:txBody>
      </p:sp>
      <p:sp>
        <p:nvSpPr>
          <p:cNvPr id="194" name="Google Shape;194;p8"/>
          <p:cNvSpPr txBox="1"/>
          <p:nvPr/>
        </p:nvSpPr>
        <p:spPr>
          <a:xfrm>
            <a:off x="8854225" y="3243925"/>
            <a:ext cx="2424900" cy="954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b="1" lang="en-US" sz="1800">
                <a:solidFill>
                  <a:srgbClr val="D9D9D9"/>
                </a:solidFill>
              </a:rPr>
              <a:t>Creative Commons</a:t>
            </a:r>
            <a:endParaRPr b="1" sz="1800">
              <a:solidFill>
                <a:srgbClr val="D9D9D9"/>
              </a:solidFill>
            </a:endParaRPr>
          </a:p>
          <a:p>
            <a:pPr indent="-342900" lvl="0" marL="457200" rtl="0" algn="l">
              <a:lnSpc>
                <a:spcPct val="100000"/>
              </a:lnSpc>
              <a:spcBef>
                <a:spcPts val="0"/>
              </a:spcBef>
              <a:spcAft>
                <a:spcPts val="0"/>
              </a:spcAft>
              <a:buClr>
                <a:srgbClr val="D9D9D9"/>
              </a:buClr>
              <a:buSzPts val="1800"/>
              <a:buChar char="●"/>
            </a:pPr>
            <a:r>
              <a:rPr b="1" lang="en-US" sz="1800">
                <a:solidFill>
                  <a:srgbClr val="D9D9D9"/>
                </a:solidFill>
              </a:rPr>
              <a:t>CC BY</a:t>
            </a:r>
            <a:endParaRPr b="1" sz="1800">
              <a:solidFill>
                <a:srgbClr val="D9D9D9"/>
              </a:solidFill>
            </a:endParaRPr>
          </a:p>
          <a:p>
            <a:pPr indent="0" lvl="0" marL="0" rtl="0" algn="l">
              <a:spcBef>
                <a:spcPts val="0"/>
              </a:spcBef>
              <a:spcAft>
                <a:spcPts val="0"/>
              </a:spcAft>
              <a:buNone/>
            </a:pPr>
            <a:r>
              <a:t/>
            </a:r>
            <a:endParaRPr>
              <a:latin typeface="Calibri"/>
              <a:ea typeface="Calibri"/>
              <a:cs typeface="Calibri"/>
              <a:sym typeface="Calibri"/>
            </a:endParaRPr>
          </a:p>
        </p:txBody>
      </p:sp>
      <p:sp>
        <p:nvSpPr>
          <p:cNvPr id="195" name="Google Shape;195;p8"/>
          <p:cNvSpPr txBox="1"/>
          <p:nvPr/>
        </p:nvSpPr>
        <p:spPr>
          <a:xfrm>
            <a:off x="962425" y="2184150"/>
            <a:ext cx="3544500" cy="4094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b="1" lang="en-US" sz="2000">
                <a:solidFill>
                  <a:srgbClr val="D9D9D9"/>
                </a:solidFill>
              </a:rPr>
              <a:t>Neo4j :</a:t>
            </a:r>
            <a:endParaRPr b="1" sz="2000">
              <a:solidFill>
                <a:srgbClr val="D9D9D9"/>
              </a:solidFill>
            </a:endParaRPr>
          </a:p>
          <a:p>
            <a:pPr indent="-342900" lvl="0" marL="457200" rtl="0" algn="l">
              <a:lnSpc>
                <a:spcPct val="100000"/>
              </a:lnSpc>
              <a:spcBef>
                <a:spcPts val="0"/>
              </a:spcBef>
              <a:spcAft>
                <a:spcPts val="0"/>
              </a:spcAft>
              <a:buClr>
                <a:srgbClr val="D9D9D9"/>
              </a:buClr>
              <a:buSzPts val="1800"/>
              <a:buChar char="●"/>
            </a:pPr>
            <a:r>
              <a:rPr lang="en-US" sz="1800">
                <a:solidFill>
                  <a:srgbClr val="D9D9D9"/>
                </a:solidFill>
              </a:rPr>
              <a:t>High-performance distributed cluster architecture</a:t>
            </a:r>
            <a:endParaRPr sz="1800">
              <a:solidFill>
                <a:srgbClr val="D9D9D9"/>
              </a:solidFill>
            </a:endParaRPr>
          </a:p>
          <a:p>
            <a:pPr indent="-342900" lvl="0" marL="457200" rtl="0" algn="l">
              <a:lnSpc>
                <a:spcPct val="100000"/>
              </a:lnSpc>
              <a:spcBef>
                <a:spcPts val="0"/>
              </a:spcBef>
              <a:spcAft>
                <a:spcPts val="0"/>
              </a:spcAft>
              <a:buClr>
                <a:srgbClr val="D9D9D9"/>
              </a:buClr>
              <a:buSzPts val="1800"/>
              <a:buChar char="●"/>
            </a:pPr>
            <a:r>
              <a:rPr lang="en-US" sz="1800">
                <a:solidFill>
                  <a:srgbClr val="D9D9D9"/>
                </a:solidFill>
              </a:rPr>
              <a:t>Native graph Processing: millions of hops per second</a:t>
            </a:r>
            <a:endParaRPr sz="1800">
              <a:solidFill>
                <a:srgbClr val="D9D9D9"/>
              </a:solidFill>
            </a:endParaRPr>
          </a:p>
          <a:p>
            <a:pPr indent="-342900" lvl="0" marL="457200" rtl="0" algn="l">
              <a:lnSpc>
                <a:spcPct val="100000"/>
              </a:lnSpc>
              <a:spcBef>
                <a:spcPts val="0"/>
              </a:spcBef>
              <a:spcAft>
                <a:spcPts val="0"/>
              </a:spcAft>
              <a:buClr>
                <a:srgbClr val="D9D9D9"/>
              </a:buClr>
              <a:buSzPts val="1800"/>
              <a:buChar char="●"/>
            </a:pPr>
            <a:r>
              <a:rPr lang="en-US" sz="1800">
                <a:solidFill>
                  <a:srgbClr val="D9D9D9"/>
                </a:solidFill>
              </a:rPr>
              <a:t>Scalability and high Availability</a:t>
            </a:r>
            <a:endParaRPr sz="1800">
              <a:solidFill>
                <a:srgbClr val="D9D9D9"/>
              </a:solidFill>
            </a:endParaRPr>
          </a:p>
          <a:p>
            <a:pPr indent="0" lvl="0" marL="0" rtl="0" algn="l">
              <a:lnSpc>
                <a:spcPct val="100000"/>
              </a:lnSpc>
              <a:spcBef>
                <a:spcPts val="0"/>
              </a:spcBef>
              <a:spcAft>
                <a:spcPts val="0"/>
              </a:spcAft>
              <a:buClr>
                <a:schemeClr val="dk1"/>
              </a:buClr>
              <a:buSzPts val="1100"/>
              <a:buFont typeface="Arial"/>
              <a:buNone/>
            </a:pPr>
            <a:r>
              <a:t/>
            </a:r>
            <a:endParaRPr sz="20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US" sz="2000">
                <a:solidFill>
                  <a:srgbClr val="D9D9D9"/>
                </a:solidFill>
              </a:rPr>
              <a:t>Elasticsearch:</a:t>
            </a:r>
            <a:endParaRPr b="1" sz="2000">
              <a:solidFill>
                <a:srgbClr val="D9D9D9"/>
              </a:solidFill>
            </a:endParaRPr>
          </a:p>
          <a:p>
            <a:pPr indent="-342900" lvl="0" marL="457200" rtl="0" algn="l">
              <a:lnSpc>
                <a:spcPct val="100000"/>
              </a:lnSpc>
              <a:spcBef>
                <a:spcPts val="0"/>
              </a:spcBef>
              <a:spcAft>
                <a:spcPts val="0"/>
              </a:spcAft>
              <a:buClr>
                <a:srgbClr val="D9D9D9"/>
              </a:buClr>
              <a:buSzPts val="1800"/>
              <a:buChar char="●"/>
            </a:pPr>
            <a:r>
              <a:rPr lang="en-US" sz="1800">
                <a:solidFill>
                  <a:srgbClr val="D9D9D9"/>
                </a:solidFill>
              </a:rPr>
              <a:t>Distributed and easy to scale out to handle massive amounts of data</a:t>
            </a:r>
            <a:endParaRPr sz="1800">
              <a:solidFill>
                <a:srgbClr val="D9D9D9"/>
              </a:solidFill>
            </a:endParaRPr>
          </a:p>
          <a:p>
            <a:pPr indent="0" lvl="0" marL="0" rtl="0" algn="l">
              <a:lnSpc>
                <a:spcPct val="100000"/>
              </a:lnSpc>
              <a:spcBef>
                <a:spcPts val="0"/>
              </a:spcBef>
              <a:spcAft>
                <a:spcPts val="0"/>
              </a:spcAft>
              <a:buNone/>
            </a:pPr>
            <a:r>
              <a:t/>
            </a:r>
            <a:endParaRPr/>
          </a:p>
        </p:txBody>
      </p:sp>
      <p:sp>
        <p:nvSpPr>
          <p:cNvPr id="196" name="Google Shape;196;p8"/>
          <p:cNvSpPr txBox="1"/>
          <p:nvPr/>
        </p:nvSpPr>
        <p:spPr>
          <a:xfrm>
            <a:off x="4978775" y="2337975"/>
            <a:ext cx="3177900" cy="3447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sz="1800">
                <a:solidFill>
                  <a:srgbClr val="D9D9D9"/>
                </a:solidFill>
              </a:rPr>
              <a:t>Our project does not rely on any resource that charges an extra fee for now</a:t>
            </a:r>
            <a:endParaRPr sz="1800">
              <a:solidFill>
                <a:srgbClr val="D9D9D9"/>
              </a:solidFill>
            </a:endParaRPr>
          </a:p>
          <a:p>
            <a:pPr indent="0" lvl="0" marL="0" rtl="0" algn="l">
              <a:lnSpc>
                <a:spcPct val="100000"/>
              </a:lnSpc>
              <a:spcBef>
                <a:spcPts val="0"/>
              </a:spcBef>
              <a:spcAft>
                <a:spcPts val="0"/>
              </a:spcAft>
              <a:buClr>
                <a:schemeClr val="dk1"/>
              </a:buClr>
              <a:buSzPts val="1100"/>
              <a:buFont typeface="Arial"/>
              <a:buNone/>
            </a:pPr>
            <a:r>
              <a:t/>
            </a:r>
            <a:endParaRPr sz="1800">
              <a:solidFill>
                <a:srgbClr val="D9D9D9"/>
              </a:solidFill>
            </a:endParaRPr>
          </a:p>
          <a:p>
            <a:pPr indent="0" lvl="0" marL="0" rtl="0" algn="l">
              <a:lnSpc>
                <a:spcPct val="100000"/>
              </a:lnSpc>
              <a:spcBef>
                <a:spcPts val="0"/>
              </a:spcBef>
              <a:spcAft>
                <a:spcPts val="0"/>
              </a:spcAft>
              <a:buClr>
                <a:schemeClr val="dk1"/>
              </a:buClr>
              <a:buSzPts val="1100"/>
              <a:buFont typeface="Arial"/>
              <a:buNone/>
            </a:pPr>
            <a:r>
              <a:rPr lang="en-US" sz="1800">
                <a:solidFill>
                  <a:srgbClr val="D9D9D9"/>
                </a:solidFill>
              </a:rPr>
              <a:t>When dataset scales up in the future (i.e. over 10 GB):</a:t>
            </a:r>
            <a:endParaRPr sz="1800">
              <a:solidFill>
                <a:srgbClr val="D9D9D9"/>
              </a:solidFill>
            </a:endParaRPr>
          </a:p>
          <a:p>
            <a:pPr indent="-342900" lvl="0" marL="457200" rtl="0" algn="l">
              <a:lnSpc>
                <a:spcPct val="100000"/>
              </a:lnSpc>
              <a:spcBef>
                <a:spcPts val="0"/>
              </a:spcBef>
              <a:spcAft>
                <a:spcPts val="0"/>
              </a:spcAft>
              <a:buClr>
                <a:srgbClr val="D9D9D9"/>
              </a:buClr>
              <a:buSzPts val="1800"/>
              <a:buChar char="●"/>
            </a:pPr>
            <a:r>
              <a:rPr lang="en-US" sz="1800">
                <a:solidFill>
                  <a:srgbClr val="D9D9D9"/>
                </a:solidFill>
              </a:rPr>
              <a:t>Elasticsearch as a service: $20/month</a:t>
            </a:r>
            <a:endParaRPr sz="1800">
              <a:solidFill>
                <a:srgbClr val="D9D9D9"/>
              </a:solidFill>
            </a:endParaRPr>
          </a:p>
          <a:p>
            <a:pPr indent="-342900" lvl="0" marL="457200" rtl="0" algn="l">
              <a:lnSpc>
                <a:spcPct val="100000"/>
              </a:lnSpc>
              <a:spcBef>
                <a:spcPts val="0"/>
              </a:spcBef>
              <a:spcAft>
                <a:spcPts val="0"/>
              </a:spcAft>
              <a:buClr>
                <a:srgbClr val="D9D9D9"/>
              </a:buClr>
              <a:buSzPts val="1800"/>
              <a:buChar char="●"/>
            </a:pPr>
            <a:r>
              <a:rPr lang="en-US" sz="1800">
                <a:solidFill>
                  <a:srgbClr val="D9D9D9"/>
                </a:solidFill>
              </a:rPr>
              <a:t>Cloud Neo4j graph database service: $64.8/month</a:t>
            </a:r>
            <a:endParaRPr sz="1800">
              <a:solidFill>
                <a:srgbClr val="D9D9D9"/>
              </a:solidFill>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9"/>
          <p:cNvPicPr preferRelativeResize="0"/>
          <p:nvPr/>
        </p:nvPicPr>
        <p:blipFill rotWithShape="1">
          <a:blip r:embed="rId3">
            <a:alphaModFix/>
          </a:blip>
          <a:srcRect b="99329" l="52211" r="46420" t="651"/>
          <a:stretch/>
        </p:blipFill>
        <p:spPr>
          <a:xfrm>
            <a:off x="2327446" y="1745899"/>
            <a:ext cx="88900" cy="797"/>
          </a:xfrm>
          <a:custGeom>
            <a:rect b="b" l="l" r="r" t="t"/>
            <a:pathLst>
              <a:path extrusionOk="0" h="797" w="88900">
                <a:moveTo>
                  <a:pt x="0" y="0"/>
                </a:moveTo>
                <a:lnTo>
                  <a:pt x="88900" y="0"/>
                </a:lnTo>
                <a:lnTo>
                  <a:pt x="88900" y="797"/>
                </a:lnTo>
                <a:lnTo>
                  <a:pt x="0" y="797"/>
                </a:lnTo>
                <a:lnTo>
                  <a:pt x="0" y="0"/>
                </a:lnTo>
                <a:close/>
              </a:path>
            </a:pathLst>
          </a:custGeom>
          <a:noFill/>
          <a:ln>
            <a:noFill/>
          </a:ln>
        </p:spPr>
      </p:pic>
      <p:pic>
        <p:nvPicPr>
          <p:cNvPr id="202" name="Google Shape;202;p9"/>
          <p:cNvPicPr preferRelativeResize="0"/>
          <p:nvPr/>
        </p:nvPicPr>
        <p:blipFill rotWithShape="1">
          <a:blip r:embed="rId4">
            <a:alphaModFix/>
          </a:blip>
          <a:srcRect b="0" l="0" r="0" t="0"/>
          <a:stretch/>
        </p:blipFill>
        <p:spPr>
          <a:xfrm>
            <a:off x="777085" y="1745898"/>
            <a:ext cx="4502348" cy="1921426"/>
          </a:xfrm>
          <a:custGeom>
            <a:rect b="b" l="l" r="r" t="t"/>
            <a:pathLst>
              <a:path extrusionOk="0" h="1921426" w="4502348">
                <a:moveTo>
                  <a:pt x="0" y="0"/>
                </a:moveTo>
                <a:lnTo>
                  <a:pt x="1550363" y="0"/>
                </a:lnTo>
                <a:lnTo>
                  <a:pt x="1550363" y="797"/>
                </a:lnTo>
                <a:lnTo>
                  <a:pt x="1639263" y="797"/>
                </a:lnTo>
                <a:lnTo>
                  <a:pt x="1639263" y="0"/>
                </a:lnTo>
                <a:lnTo>
                  <a:pt x="4502348" y="0"/>
                </a:lnTo>
                <a:lnTo>
                  <a:pt x="4502348" y="1921426"/>
                </a:lnTo>
                <a:lnTo>
                  <a:pt x="1639263" y="1921426"/>
                </a:lnTo>
                <a:lnTo>
                  <a:pt x="1639263" y="9555"/>
                </a:lnTo>
                <a:lnTo>
                  <a:pt x="1550363" y="9555"/>
                </a:lnTo>
                <a:lnTo>
                  <a:pt x="1550363" y="1217801"/>
                </a:lnTo>
                <a:lnTo>
                  <a:pt x="0" y="1217801"/>
                </a:lnTo>
                <a:lnTo>
                  <a:pt x="0" y="0"/>
                </a:lnTo>
                <a:close/>
              </a:path>
            </a:pathLst>
          </a:custGeom>
          <a:noFill/>
          <a:ln>
            <a:noFill/>
          </a:ln>
        </p:spPr>
      </p:pic>
      <p:pic>
        <p:nvPicPr>
          <p:cNvPr id="203" name="Google Shape;203;p9"/>
          <p:cNvPicPr preferRelativeResize="0"/>
          <p:nvPr/>
        </p:nvPicPr>
        <p:blipFill rotWithShape="1">
          <a:blip r:embed="rId5">
            <a:alphaModFix/>
          </a:blip>
          <a:srcRect b="0" l="0" r="0" t="0"/>
          <a:stretch/>
        </p:blipFill>
        <p:spPr>
          <a:xfrm>
            <a:off x="777084" y="3080596"/>
            <a:ext cx="1550363" cy="1220379"/>
          </a:xfrm>
          <a:custGeom>
            <a:rect b="b" l="l" r="r" t="t"/>
            <a:pathLst>
              <a:path extrusionOk="0" h="1270581" w="1550363">
                <a:moveTo>
                  <a:pt x="0" y="0"/>
                </a:moveTo>
                <a:lnTo>
                  <a:pt x="1550363" y="0"/>
                </a:lnTo>
                <a:lnTo>
                  <a:pt x="1550363" y="1270581"/>
                </a:lnTo>
                <a:lnTo>
                  <a:pt x="0" y="1270581"/>
                </a:lnTo>
                <a:lnTo>
                  <a:pt x="0" y="0"/>
                </a:lnTo>
                <a:close/>
              </a:path>
            </a:pathLst>
          </a:custGeom>
          <a:noFill/>
          <a:ln>
            <a:noFill/>
          </a:ln>
        </p:spPr>
      </p:pic>
      <p:pic>
        <p:nvPicPr>
          <p:cNvPr id="204" name="Google Shape;204;p9"/>
          <p:cNvPicPr preferRelativeResize="0"/>
          <p:nvPr/>
        </p:nvPicPr>
        <p:blipFill rotWithShape="1">
          <a:blip r:embed="rId6">
            <a:alphaModFix/>
          </a:blip>
          <a:srcRect b="0" l="0" r="0" t="0"/>
          <a:stretch/>
        </p:blipFill>
        <p:spPr>
          <a:xfrm>
            <a:off x="2416347" y="3769204"/>
            <a:ext cx="2863085" cy="1908723"/>
          </a:xfrm>
          <a:custGeom>
            <a:rect b="b" l="l" r="r" t="t"/>
            <a:pathLst>
              <a:path extrusionOk="0" h="1934684" w="2863085">
                <a:moveTo>
                  <a:pt x="0" y="0"/>
                </a:moveTo>
                <a:lnTo>
                  <a:pt x="2863085" y="0"/>
                </a:lnTo>
                <a:lnTo>
                  <a:pt x="2863085" y="1934684"/>
                </a:lnTo>
                <a:lnTo>
                  <a:pt x="0" y="1934684"/>
                </a:lnTo>
                <a:lnTo>
                  <a:pt x="0" y="0"/>
                </a:lnTo>
                <a:close/>
              </a:path>
            </a:pathLst>
          </a:custGeom>
          <a:noFill/>
          <a:ln>
            <a:noFill/>
          </a:ln>
        </p:spPr>
      </p:pic>
      <p:pic>
        <p:nvPicPr>
          <p:cNvPr id="205" name="Google Shape;205;p9"/>
          <p:cNvPicPr preferRelativeResize="0"/>
          <p:nvPr/>
        </p:nvPicPr>
        <p:blipFill rotWithShape="1">
          <a:blip r:embed="rId7">
            <a:alphaModFix/>
          </a:blip>
          <a:srcRect b="0" l="0" r="0" t="0"/>
          <a:stretch/>
        </p:blipFill>
        <p:spPr>
          <a:xfrm>
            <a:off x="777084" y="4394311"/>
            <a:ext cx="1550363" cy="1283617"/>
          </a:xfrm>
          <a:custGeom>
            <a:rect b="b" l="l" r="r" t="t"/>
            <a:pathLst>
              <a:path extrusionOk="0" h="1267024" w="1550363">
                <a:moveTo>
                  <a:pt x="0" y="0"/>
                </a:moveTo>
                <a:lnTo>
                  <a:pt x="1550363" y="0"/>
                </a:lnTo>
                <a:lnTo>
                  <a:pt x="1550363" y="1267024"/>
                </a:lnTo>
                <a:lnTo>
                  <a:pt x="0" y="1267024"/>
                </a:lnTo>
                <a:lnTo>
                  <a:pt x="0" y="0"/>
                </a:lnTo>
                <a:close/>
              </a:path>
            </a:pathLst>
          </a:custGeom>
          <a:noFill/>
          <a:ln>
            <a:noFill/>
          </a:ln>
        </p:spPr>
      </p:pic>
      <p:pic>
        <p:nvPicPr>
          <p:cNvPr id="206" name="Google Shape;206;p9"/>
          <p:cNvPicPr preferRelativeResize="0"/>
          <p:nvPr/>
        </p:nvPicPr>
        <p:blipFill rotWithShape="1">
          <a:blip r:embed="rId8">
            <a:alphaModFix/>
          </a:blip>
          <a:srcRect b="-929" l="52211" r="46420" t="100001"/>
          <a:stretch/>
        </p:blipFill>
        <p:spPr>
          <a:xfrm>
            <a:off x="2327446" y="5690908"/>
            <a:ext cx="88900" cy="36838"/>
          </a:xfrm>
          <a:custGeom>
            <a:rect b="b" l="l" r="r" t="t"/>
            <a:pathLst>
              <a:path extrusionOk="0" h="36838" w="88900">
                <a:moveTo>
                  <a:pt x="0" y="0"/>
                </a:moveTo>
                <a:lnTo>
                  <a:pt x="88900" y="0"/>
                </a:lnTo>
                <a:lnTo>
                  <a:pt x="88900" y="36838"/>
                </a:lnTo>
                <a:lnTo>
                  <a:pt x="0" y="36838"/>
                </a:lnTo>
                <a:lnTo>
                  <a:pt x="0" y="0"/>
                </a:lnTo>
                <a:close/>
              </a:path>
            </a:pathLst>
          </a:custGeom>
          <a:noFill/>
          <a:ln>
            <a:noFill/>
          </a:ln>
        </p:spPr>
      </p:pic>
      <p:sp>
        <p:nvSpPr>
          <p:cNvPr id="207" name="Google Shape;207;p9"/>
          <p:cNvSpPr txBox="1"/>
          <p:nvPr/>
        </p:nvSpPr>
        <p:spPr>
          <a:xfrm>
            <a:off x="591400" y="10133"/>
            <a:ext cx="1282800" cy="1108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rgbClr val="767171"/>
                </a:solidFill>
                <a:latin typeface="Baumans"/>
                <a:ea typeface="Baumans"/>
                <a:cs typeface="Baumans"/>
                <a:sym typeface="Baumans"/>
              </a:rPr>
              <a:t>06</a:t>
            </a:r>
            <a:endParaRPr sz="6600">
              <a:solidFill>
                <a:srgbClr val="767171"/>
              </a:solidFill>
              <a:latin typeface="Baumans"/>
              <a:ea typeface="Baumans"/>
              <a:cs typeface="Baumans"/>
              <a:sym typeface="Baumans"/>
            </a:endParaRPr>
          </a:p>
        </p:txBody>
      </p:sp>
      <p:sp>
        <p:nvSpPr>
          <p:cNvPr id="208" name="Google Shape;208;p9"/>
          <p:cNvSpPr txBox="1"/>
          <p:nvPr/>
        </p:nvSpPr>
        <p:spPr>
          <a:xfrm>
            <a:off x="1747524" y="357824"/>
            <a:ext cx="829976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767171"/>
                </a:solidFill>
                <a:latin typeface="Arial"/>
                <a:ea typeface="Arial"/>
                <a:cs typeface="Arial"/>
                <a:sym typeface="Arial"/>
              </a:rPr>
              <a:t>Conclusions &amp; Future Recommendations</a:t>
            </a:r>
            <a:endParaRPr b="1" sz="2800">
              <a:solidFill>
                <a:srgbClr val="767171"/>
              </a:solidFill>
              <a:latin typeface="Arial"/>
              <a:ea typeface="Arial"/>
              <a:cs typeface="Arial"/>
              <a:sym typeface="Arial"/>
            </a:endParaRPr>
          </a:p>
        </p:txBody>
      </p:sp>
      <p:sp>
        <p:nvSpPr>
          <p:cNvPr id="209" name="Google Shape;209;p9"/>
          <p:cNvSpPr txBox="1"/>
          <p:nvPr/>
        </p:nvSpPr>
        <p:spPr>
          <a:xfrm>
            <a:off x="5538701" y="1617323"/>
            <a:ext cx="60030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595959"/>
                </a:solidFill>
                <a:latin typeface="Arial"/>
                <a:ea typeface="Arial"/>
                <a:cs typeface="Arial"/>
                <a:sym typeface="Arial"/>
              </a:rPr>
              <a:t>Our team aims to create a recipe search engine that can efficiently help users find targeted recipes when they have</a:t>
            </a:r>
            <a:r>
              <a:rPr b="1" lang="en-US" sz="1600">
                <a:solidFill>
                  <a:srgbClr val="595959"/>
                </a:solidFill>
              </a:rPr>
              <a:t> </a:t>
            </a:r>
            <a:r>
              <a:rPr b="1" lang="en-US" sz="1600">
                <a:solidFill>
                  <a:srgbClr val="595959"/>
                </a:solidFill>
                <a:latin typeface="Arial"/>
                <a:ea typeface="Arial"/>
                <a:cs typeface="Arial"/>
                <a:sym typeface="Arial"/>
              </a:rPr>
              <a:t>specific needs. We acquire recipe information from the allrecipes website. According to our comprehensive assessment, we apply neo4j, elasticsearch as back end database and flask to present the web page as front end. </a:t>
            </a:r>
            <a:endParaRPr b="1" sz="1600">
              <a:solidFill>
                <a:srgbClr val="595959"/>
              </a:solidFill>
              <a:latin typeface="Arial"/>
              <a:ea typeface="Arial"/>
              <a:cs typeface="Arial"/>
              <a:sym typeface="Arial"/>
            </a:endParaRPr>
          </a:p>
        </p:txBody>
      </p:sp>
      <p:sp>
        <p:nvSpPr>
          <p:cNvPr id="210" name="Google Shape;210;p9"/>
          <p:cNvSpPr txBox="1"/>
          <p:nvPr/>
        </p:nvSpPr>
        <p:spPr>
          <a:xfrm>
            <a:off x="6347872" y="1115080"/>
            <a:ext cx="247908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767171"/>
                </a:solidFill>
                <a:latin typeface="Malgun Gothic"/>
                <a:ea typeface="Malgun Gothic"/>
                <a:cs typeface="Malgun Gothic"/>
                <a:sym typeface="Malgun Gothic"/>
              </a:rPr>
              <a:t>Conclusion</a:t>
            </a:r>
            <a:endParaRPr b="1" sz="2800">
              <a:solidFill>
                <a:srgbClr val="767171"/>
              </a:solidFill>
              <a:latin typeface="Malgun Gothic"/>
              <a:ea typeface="Malgun Gothic"/>
              <a:cs typeface="Malgun Gothic"/>
              <a:sym typeface="Malgun Gothic"/>
            </a:endParaRPr>
          </a:p>
        </p:txBody>
      </p:sp>
      <p:sp>
        <p:nvSpPr>
          <p:cNvPr id="211" name="Google Shape;211;p9"/>
          <p:cNvSpPr/>
          <p:nvPr/>
        </p:nvSpPr>
        <p:spPr>
          <a:xfrm>
            <a:off x="5551401" y="1177688"/>
            <a:ext cx="736600" cy="390586"/>
          </a:xfrm>
          <a:prstGeom prst="roundRect">
            <a:avLst>
              <a:gd fmla="val 16667" name="adj"/>
            </a:avLst>
          </a:prstGeom>
          <a:solidFill>
            <a:srgbClr val="76717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19757"/>
              </a:solidFill>
              <a:latin typeface="Calibri"/>
              <a:ea typeface="Calibri"/>
              <a:cs typeface="Calibri"/>
              <a:sym typeface="Calibri"/>
            </a:endParaRPr>
          </a:p>
        </p:txBody>
      </p:sp>
      <p:sp>
        <p:nvSpPr>
          <p:cNvPr id="212" name="Google Shape;212;p9"/>
          <p:cNvSpPr txBox="1"/>
          <p:nvPr/>
        </p:nvSpPr>
        <p:spPr>
          <a:xfrm>
            <a:off x="5627600" y="1126195"/>
            <a:ext cx="66040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FFFFFF"/>
                </a:solidFill>
                <a:latin typeface="Microsoft JhengHei"/>
                <a:ea typeface="Microsoft JhengHei"/>
                <a:cs typeface="Microsoft JhengHei"/>
                <a:sym typeface="Microsoft JhengHei"/>
              </a:rPr>
              <a:t>01</a:t>
            </a:r>
            <a:endParaRPr sz="2800">
              <a:solidFill>
                <a:srgbClr val="FFFFFF"/>
              </a:solidFill>
              <a:latin typeface="Microsoft JhengHei"/>
              <a:ea typeface="Microsoft JhengHei"/>
              <a:cs typeface="Microsoft JhengHei"/>
              <a:sym typeface="Microsoft JhengHei"/>
            </a:endParaRPr>
          </a:p>
        </p:txBody>
      </p:sp>
      <p:sp>
        <p:nvSpPr>
          <p:cNvPr id="213" name="Google Shape;213;p9"/>
          <p:cNvSpPr txBox="1"/>
          <p:nvPr/>
        </p:nvSpPr>
        <p:spPr>
          <a:xfrm>
            <a:off x="5538701" y="4169802"/>
            <a:ext cx="6003000" cy="2062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595959"/>
                </a:solidFill>
              </a:rPr>
              <a:t>In the future we aim to refine and segment the web framework to provide users with more options, such as cooking times for each step, as well as options to optimize the combination of nutrient content.</a:t>
            </a:r>
            <a:r>
              <a:rPr b="1" lang="en-US" sz="1600">
                <a:solidFill>
                  <a:srgbClr val="595959"/>
                </a:solidFill>
                <a:latin typeface="Arial"/>
                <a:ea typeface="Arial"/>
                <a:cs typeface="Arial"/>
                <a:sym typeface="Arial"/>
              </a:rPr>
              <a:t>Furthermore, we will expand the number of recipes in our database, commercialize our model, and collaborate with automated cooking appliance companies, health care companies, etc. to create new business loops for future growth.</a:t>
            </a:r>
            <a:endParaRPr b="1" sz="1600">
              <a:solidFill>
                <a:srgbClr val="595959"/>
              </a:solidFill>
              <a:latin typeface="Arial"/>
              <a:ea typeface="Arial"/>
              <a:cs typeface="Arial"/>
              <a:sym typeface="Arial"/>
            </a:endParaRPr>
          </a:p>
        </p:txBody>
      </p:sp>
      <p:sp>
        <p:nvSpPr>
          <p:cNvPr id="214" name="Google Shape;214;p9"/>
          <p:cNvSpPr txBox="1"/>
          <p:nvPr/>
        </p:nvSpPr>
        <p:spPr>
          <a:xfrm>
            <a:off x="6347868" y="3426249"/>
            <a:ext cx="5155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767171"/>
                </a:solidFill>
                <a:latin typeface="Malgun Gothic"/>
                <a:ea typeface="Malgun Gothic"/>
                <a:cs typeface="Malgun Gothic"/>
                <a:sym typeface="Malgun Gothic"/>
              </a:rPr>
              <a:t>Future Recommendations</a:t>
            </a:r>
            <a:endParaRPr b="1" sz="2800">
              <a:solidFill>
                <a:srgbClr val="767171"/>
              </a:solidFill>
              <a:latin typeface="Malgun Gothic"/>
              <a:ea typeface="Malgun Gothic"/>
              <a:cs typeface="Malgun Gothic"/>
              <a:sym typeface="Malgun Gothic"/>
            </a:endParaRPr>
          </a:p>
        </p:txBody>
      </p:sp>
      <p:sp>
        <p:nvSpPr>
          <p:cNvPr id="215" name="Google Shape;215;p9"/>
          <p:cNvSpPr/>
          <p:nvPr/>
        </p:nvSpPr>
        <p:spPr>
          <a:xfrm>
            <a:off x="5529112" y="3482586"/>
            <a:ext cx="736500" cy="421200"/>
          </a:xfrm>
          <a:prstGeom prst="roundRect">
            <a:avLst>
              <a:gd fmla="val 16667" name="adj"/>
            </a:avLst>
          </a:prstGeom>
          <a:solidFill>
            <a:srgbClr val="76717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19757"/>
              </a:solidFill>
              <a:latin typeface="Calibri"/>
              <a:ea typeface="Calibri"/>
              <a:cs typeface="Calibri"/>
              <a:sym typeface="Calibri"/>
            </a:endParaRPr>
          </a:p>
        </p:txBody>
      </p:sp>
      <p:sp>
        <p:nvSpPr>
          <p:cNvPr id="216" name="Google Shape;216;p9"/>
          <p:cNvSpPr txBox="1"/>
          <p:nvPr/>
        </p:nvSpPr>
        <p:spPr>
          <a:xfrm>
            <a:off x="5627648" y="3426249"/>
            <a:ext cx="6603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FFFFFF"/>
                </a:solidFill>
                <a:latin typeface="Microsoft JhengHei"/>
                <a:ea typeface="Microsoft JhengHei"/>
                <a:cs typeface="Microsoft JhengHei"/>
                <a:sym typeface="Microsoft JhengHei"/>
              </a:rPr>
              <a:t>02</a:t>
            </a:r>
            <a:endParaRPr sz="2800">
              <a:solidFill>
                <a:srgbClr val="FFFFFF"/>
              </a:solidFill>
              <a:latin typeface="Microsoft JhengHei"/>
              <a:ea typeface="Microsoft JhengHei"/>
              <a:cs typeface="Microsoft JhengHei"/>
              <a:sym typeface="Microsoft JhengHei"/>
            </a:endParaRPr>
          </a:p>
        </p:txBody>
      </p:sp>
      <p:pic>
        <p:nvPicPr>
          <p:cNvPr descr="20 Best Kitchen Appliances You Can Buy on Amazon in 2021" id="217" name="Google Shape;217;p9"/>
          <p:cNvPicPr preferRelativeResize="0"/>
          <p:nvPr/>
        </p:nvPicPr>
        <p:blipFill rotWithShape="1">
          <a:blip r:embed="rId9">
            <a:alphaModFix/>
          </a:blip>
          <a:srcRect b="0" l="14045" r="16123" t="6272"/>
          <a:stretch/>
        </p:blipFill>
        <p:spPr>
          <a:xfrm>
            <a:off x="2416346" y="1745898"/>
            <a:ext cx="2863085" cy="1921426"/>
          </a:xfrm>
          <a:prstGeom prst="rect">
            <a:avLst/>
          </a:prstGeom>
          <a:noFill/>
          <a:ln cap="flat" cmpd="sng" w="9525">
            <a:solidFill>
              <a:schemeClr val="dk1"/>
            </a:solidFill>
            <a:prstDash val="solid"/>
            <a:round/>
            <a:headEnd len="sm" w="sm" type="none"/>
            <a:tailEnd len="sm" w="sm" type="none"/>
          </a:ln>
        </p:spPr>
      </p:pic>
      <p:pic>
        <p:nvPicPr>
          <p:cNvPr descr="DSE出路】了解营养学和营养治疗课程及行业前景大解构| 星岛日报" id="218" name="Google Shape;218;p9"/>
          <p:cNvPicPr preferRelativeResize="0"/>
          <p:nvPr/>
        </p:nvPicPr>
        <p:blipFill rotWithShape="1">
          <a:blip r:embed="rId10">
            <a:alphaModFix/>
          </a:blip>
          <a:srcRect b="0" l="0" r="3950" t="0"/>
          <a:stretch/>
        </p:blipFill>
        <p:spPr>
          <a:xfrm>
            <a:off x="2416346" y="3759597"/>
            <a:ext cx="2863085" cy="1988639"/>
          </a:xfrm>
          <a:prstGeom prst="rect">
            <a:avLst/>
          </a:prstGeom>
          <a:noFill/>
          <a:ln cap="flat" cmpd="sng" w="9525">
            <a:solidFill>
              <a:schemeClr val="dk1"/>
            </a:solidFill>
            <a:prstDash val="solid"/>
            <a:round/>
            <a:headEnd len="sm" w="sm" type="none"/>
            <a:tailEnd len="sm" w="sm" type="none"/>
          </a:ln>
        </p:spPr>
      </p:pic>
      <p:pic>
        <p:nvPicPr>
          <p:cNvPr descr="Meal Plans — JD FITNESS" id="219" name="Google Shape;219;p9"/>
          <p:cNvPicPr preferRelativeResize="0"/>
          <p:nvPr/>
        </p:nvPicPr>
        <p:blipFill rotWithShape="1">
          <a:blip r:embed="rId11">
            <a:alphaModFix/>
          </a:blip>
          <a:srcRect b="1444" l="14968" r="14968" t="-406"/>
          <a:stretch/>
        </p:blipFill>
        <p:spPr>
          <a:xfrm>
            <a:off x="777083" y="4373821"/>
            <a:ext cx="1550363" cy="1290795"/>
          </a:xfrm>
          <a:prstGeom prst="rect">
            <a:avLst/>
          </a:prstGeom>
          <a:noFill/>
          <a:ln cap="flat" cmpd="sng" w="9525">
            <a:solidFill>
              <a:schemeClr val="dk1"/>
            </a:solidFill>
            <a:prstDash val="solid"/>
            <a:round/>
            <a:headEnd len="sm" w="sm" type="none"/>
            <a:tailEnd len="sm" w="sm" type="none"/>
          </a:ln>
        </p:spPr>
      </p:pic>
      <p:pic>
        <p:nvPicPr>
          <p:cNvPr descr="Kitchen Appliance Trends For 2018 | Kitchen Magazine" id="220" name="Google Shape;220;p9"/>
          <p:cNvPicPr preferRelativeResize="0"/>
          <p:nvPr/>
        </p:nvPicPr>
        <p:blipFill rotWithShape="1">
          <a:blip r:embed="rId12">
            <a:alphaModFix/>
          </a:blip>
          <a:srcRect b="1007" l="7139" r="8900" t="0"/>
          <a:stretch/>
        </p:blipFill>
        <p:spPr>
          <a:xfrm>
            <a:off x="781833" y="3080596"/>
            <a:ext cx="1545614" cy="1214497"/>
          </a:xfrm>
          <a:prstGeom prst="rect">
            <a:avLst/>
          </a:prstGeom>
          <a:noFill/>
          <a:ln cap="flat" cmpd="sng" w="9525">
            <a:solidFill>
              <a:schemeClr val="dk1"/>
            </a:solidFill>
            <a:prstDash val="solid"/>
            <a:round/>
            <a:headEnd len="sm" w="sm" type="none"/>
            <a:tailEnd len="sm" w="sm" type="none"/>
          </a:ln>
        </p:spPr>
      </p:pic>
      <p:pic>
        <p:nvPicPr>
          <p:cNvPr descr="保健食品何时吃好？营养师：照1张表就对了| 保健品| 营养品| 时间| 大纪元" id="221" name="Google Shape;221;p9"/>
          <p:cNvPicPr preferRelativeResize="0"/>
          <p:nvPr/>
        </p:nvPicPr>
        <p:blipFill rotWithShape="1">
          <a:blip r:embed="rId13">
            <a:alphaModFix/>
          </a:blip>
          <a:srcRect b="0" l="0" r="14823" t="729"/>
          <a:stretch/>
        </p:blipFill>
        <p:spPr>
          <a:xfrm>
            <a:off x="777083" y="1740813"/>
            <a:ext cx="1545614" cy="123309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pic>
        <p:nvPicPr>
          <p:cNvPr descr="9,571,869 Healthy Food Photos - Free &amp; Royalty-Free Stock Photos from  Dreamstime" id="47" name="Google Shape;47;p3"/>
          <p:cNvPicPr preferRelativeResize="0"/>
          <p:nvPr/>
        </p:nvPicPr>
        <p:blipFill rotWithShape="1">
          <a:blip r:embed="rId3">
            <a:alphaModFix/>
          </a:blip>
          <a:srcRect b="0" l="-10" r="69064" t="0"/>
          <a:stretch/>
        </p:blipFill>
        <p:spPr>
          <a:xfrm>
            <a:off x="-1346" y="0"/>
            <a:ext cx="4337161" cy="6858000"/>
          </a:xfrm>
          <a:prstGeom prst="rect">
            <a:avLst/>
          </a:prstGeom>
          <a:noFill/>
          <a:ln>
            <a:noFill/>
          </a:ln>
        </p:spPr>
      </p:pic>
      <p:sp>
        <p:nvSpPr>
          <p:cNvPr id="48" name="Google Shape;48;p3"/>
          <p:cNvSpPr/>
          <p:nvPr/>
        </p:nvSpPr>
        <p:spPr>
          <a:xfrm flipH="1" rot="10800000">
            <a:off x="772941" y="2725519"/>
            <a:ext cx="254000" cy="254000"/>
          </a:xfrm>
          <a:prstGeom prst="rtTriangle">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C000"/>
              </a:solidFill>
              <a:latin typeface="Calibri"/>
              <a:ea typeface="Calibri"/>
              <a:cs typeface="Calibri"/>
              <a:sym typeface="Calibri"/>
            </a:endParaRPr>
          </a:p>
        </p:txBody>
      </p:sp>
      <p:sp>
        <p:nvSpPr>
          <p:cNvPr id="49" name="Google Shape;49;p3"/>
          <p:cNvSpPr/>
          <p:nvPr/>
        </p:nvSpPr>
        <p:spPr>
          <a:xfrm>
            <a:off x="5478685" y="511175"/>
            <a:ext cx="693515" cy="662051"/>
          </a:xfrm>
          <a:prstGeom prst="ellipse">
            <a:avLst/>
          </a:prstGeom>
          <a:solidFill>
            <a:srgbClr val="548135">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0" name="Google Shape;50;p3"/>
          <p:cNvSpPr txBox="1"/>
          <p:nvPr/>
        </p:nvSpPr>
        <p:spPr>
          <a:xfrm>
            <a:off x="5524722" y="612487"/>
            <a:ext cx="10287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FFFFFF"/>
                </a:solidFill>
                <a:latin typeface="Microsoft YaHei"/>
                <a:ea typeface="Microsoft YaHei"/>
                <a:cs typeface="Microsoft YaHei"/>
                <a:sym typeface="Microsoft YaHei"/>
              </a:rPr>
              <a:t>01</a:t>
            </a:r>
            <a:endParaRPr b="1" sz="2800">
              <a:solidFill>
                <a:srgbClr val="FFFFFF"/>
              </a:solidFill>
              <a:latin typeface="Microsoft YaHei"/>
              <a:ea typeface="Microsoft YaHei"/>
              <a:cs typeface="Microsoft YaHei"/>
              <a:sym typeface="Microsoft YaHei"/>
            </a:endParaRPr>
          </a:p>
        </p:txBody>
      </p:sp>
      <p:sp>
        <p:nvSpPr>
          <p:cNvPr id="51" name="Google Shape;51;p3"/>
          <p:cNvSpPr txBox="1"/>
          <p:nvPr/>
        </p:nvSpPr>
        <p:spPr>
          <a:xfrm>
            <a:off x="6352025" y="456575"/>
            <a:ext cx="4868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595959"/>
                </a:solidFill>
                <a:latin typeface="Arial"/>
                <a:ea typeface="Arial"/>
                <a:cs typeface="Arial"/>
                <a:sym typeface="Arial"/>
              </a:rPr>
              <a:t>Background &amp; Definition of the Recipe Search Engine</a:t>
            </a:r>
            <a:endParaRPr sz="2400">
              <a:solidFill>
                <a:srgbClr val="595959"/>
              </a:solidFill>
              <a:latin typeface="Arial"/>
              <a:ea typeface="Arial"/>
              <a:cs typeface="Arial"/>
              <a:sym typeface="Arial"/>
            </a:endParaRPr>
          </a:p>
        </p:txBody>
      </p:sp>
      <p:sp>
        <p:nvSpPr>
          <p:cNvPr id="52" name="Google Shape;52;p3"/>
          <p:cNvSpPr/>
          <p:nvPr/>
        </p:nvSpPr>
        <p:spPr>
          <a:xfrm>
            <a:off x="5475734" y="1532336"/>
            <a:ext cx="693515" cy="699614"/>
          </a:xfrm>
          <a:prstGeom prst="ellipse">
            <a:avLst/>
          </a:prstGeom>
          <a:solidFill>
            <a:srgbClr val="FFC000">
              <a:alpha val="9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3" name="Google Shape;53;p3"/>
          <p:cNvSpPr txBox="1"/>
          <p:nvPr/>
        </p:nvSpPr>
        <p:spPr>
          <a:xfrm>
            <a:off x="5521771" y="1631496"/>
            <a:ext cx="693515" cy="5213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FFFF"/>
                </a:solidFill>
                <a:latin typeface="Microsoft YaHei"/>
                <a:ea typeface="Microsoft YaHei"/>
                <a:cs typeface="Microsoft YaHei"/>
                <a:sym typeface="Microsoft YaHei"/>
              </a:rPr>
              <a:t>02</a:t>
            </a:r>
            <a:endParaRPr b="1" sz="2800">
              <a:solidFill>
                <a:srgbClr val="FFFFFF"/>
              </a:solidFill>
              <a:latin typeface="Microsoft YaHei"/>
              <a:ea typeface="Microsoft YaHei"/>
              <a:cs typeface="Microsoft YaHei"/>
              <a:sym typeface="Microsoft YaHei"/>
            </a:endParaRPr>
          </a:p>
        </p:txBody>
      </p:sp>
      <p:sp>
        <p:nvSpPr>
          <p:cNvPr id="54" name="Google Shape;54;p3"/>
          <p:cNvSpPr txBox="1"/>
          <p:nvPr/>
        </p:nvSpPr>
        <p:spPr>
          <a:xfrm>
            <a:off x="6379020" y="1691167"/>
            <a:ext cx="46671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595959"/>
                </a:solidFill>
                <a:latin typeface="Arial"/>
                <a:ea typeface="Arial"/>
                <a:cs typeface="Arial"/>
                <a:sym typeface="Arial"/>
              </a:rPr>
              <a:t>Data Source and Procurement</a:t>
            </a:r>
            <a:endParaRPr sz="2400">
              <a:solidFill>
                <a:srgbClr val="595959"/>
              </a:solidFill>
              <a:latin typeface="Arial"/>
              <a:ea typeface="Arial"/>
              <a:cs typeface="Arial"/>
              <a:sym typeface="Arial"/>
            </a:endParaRPr>
          </a:p>
        </p:txBody>
      </p:sp>
      <p:sp>
        <p:nvSpPr>
          <p:cNvPr id="55" name="Google Shape;55;p3"/>
          <p:cNvSpPr txBox="1"/>
          <p:nvPr/>
        </p:nvSpPr>
        <p:spPr>
          <a:xfrm>
            <a:off x="6398243" y="2542582"/>
            <a:ext cx="4868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595959"/>
                </a:solidFill>
                <a:latin typeface="Arial"/>
                <a:ea typeface="Arial"/>
                <a:cs typeface="Arial"/>
                <a:sym typeface="Arial"/>
              </a:rPr>
              <a:t>Design </a:t>
            </a:r>
            <a:r>
              <a:rPr lang="en-US" sz="2400">
                <a:solidFill>
                  <a:srgbClr val="595959"/>
                </a:solidFill>
              </a:rPr>
              <a:t>C</a:t>
            </a:r>
            <a:r>
              <a:rPr lang="en-US" sz="2400">
                <a:solidFill>
                  <a:srgbClr val="595959"/>
                </a:solidFill>
                <a:latin typeface="Arial"/>
                <a:ea typeface="Arial"/>
                <a:cs typeface="Arial"/>
                <a:sym typeface="Arial"/>
              </a:rPr>
              <a:t>hoices &amp; </a:t>
            </a:r>
            <a:r>
              <a:rPr lang="en-US" sz="2400">
                <a:solidFill>
                  <a:srgbClr val="595959"/>
                </a:solidFill>
              </a:rPr>
              <a:t>R</a:t>
            </a:r>
            <a:r>
              <a:rPr lang="en-US" sz="2400">
                <a:solidFill>
                  <a:srgbClr val="595959"/>
                </a:solidFill>
                <a:latin typeface="Arial"/>
                <a:ea typeface="Arial"/>
                <a:cs typeface="Arial"/>
                <a:sym typeface="Arial"/>
              </a:rPr>
              <a:t>ationales for </a:t>
            </a:r>
            <a:r>
              <a:rPr lang="en-US" sz="2400">
                <a:solidFill>
                  <a:srgbClr val="595959"/>
                </a:solidFill>
              </a:rPr>
              <a:t>S</a:t>
            </a:r>
            <a:r>
              <a:rPr lang="en-US" sz="2400">
                <a:solidFill>
                  <a:srgbClr val="595959"/>
                </a:solidFill>
                <a:latin typeface="Arial"/>
                <a:ea typeface="Arial"/>
                <a:cs typeface="Arial"/>
                <a:sym typeface="Arial"/>
              </a:rPr>
              <a:t>elected </a:t>
            </a:r>
            <a:r>
              <a:rPr lang="en-US" sz="2400">
                <a:solidFill>
                  <a:srgbClr val="595959"/>
                </a:solidFill>
              </a:rPr>
              <a:t>T</a:t>
            </a:r>
            <a:r>
              <a:rPr lang="en-US" sz="2400">
                <a:solidFill>
                  <a:srgbClr val="595959"/>
                </a:solidFill>
                <a:latin typeface="Arial"/>
                <a:ea typeface="Arial"/>
                <a:cs typeface="Arial"/>
                <a:sym typeface="Arial"/>
              </a:rPr>
              <a:t>echniques </a:t>
            </a:r>
            <a:endParaRPr sz="2400">
              <a:solidFill>
                <a:srgbClr val="595959"/>
              </a:solidFill>
              <a:latin typeface="Arial"/>
              <a:ea typeface="Arial"/>
              <a:cs typeface="Arial"/>
              <a:sym typeface="Arial"/>
            </a:endParaRPr>
          </a:p>
        </p:txBody>
      </p:sp>
      <p:sp>
        <p:nvSpPr>
          <p:cNvPr id="56" name="Google Shape;56;p3"/>
          <p:cNvSpPr txBox="1"/>
          <p:nvPr/>
        </p:nvSpPr>
        <p:spPr>
          <a:xfrm>
            <a:off x="6352025" y="4550338"/>
            <a:ext cx="58641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595959"/>
                </a:solidFill>
              </a:rPr>
              <a:t>Applicable Data Quality Dimensions, Licensing, </a:t>
            </a:r>
            <a:r>
              <a:rPr lang="en-US" sz="2400">
                <a:solidFill>
                  <a:srgbClr val="595959"/>
                </a:solidFill>
              </a:rPr>
              <a:t>S</a:t>
            </a:r>
            <a:r>
              <a:rPr lang="en-US" sz="2400">
                <a:solidFill>
                  <a:srgbClr val="595959"/>
                </a:solidFill>
                <a:latin typeface="Arial"/>
                <a:ea typeface="Arial"/>
                <a:cs typeface="Arial"/>
                <a:sym typeface="Arial"/>
              </a:rPr>
              <a:t>calability </a:t>
            </a:r>
            <a:r>
              <a:rPr lang="en-US" sz="2400">
                <a:solidFill>
                  <a:srgbClr val="595959"/>
                </a:solidFill>
              </a:rPr>
              <a:t>&amp;</a:t>
            </a:r>
            <a:r>
              <a:rPr lang="en-US" sz="2400">
                <a:solidFill>
                  <a:srgbClr val="595959"/>
                </a:solidFill>
                <a:latin typeface="Arial"/>
                <a:ea typeface="Arial"/>
                <a:cs typeface="Arial"/>
                <a:sym typeface="Arial"/>
              </a:rPr>
              <a:t> Cost Implications</a:t>
            </a:r>
            <a:endParaRPr sz="2400">
              <a:solidFill>
                <a:srgbClr val="595959"/>
              </a:solidFill>
              <a:latin typeface="Arial"/>
              <a:ea typeface="Arial"/>
              <a:cs typeface="Arial"/>
              <a:sym typeface="Arial"/>
            </a:endParaRPr>
          </a:p>
        </p:txBody>
      </p:sp>
      <p:sp>
        <p:nvSpPr>
          <p:cNvPr id="57" name="Google Shape;57;p3"/>
          <p:cNvSpPr txBox="1"/>
          <p:nvPr/>
        </p:nvSpPr>
        <p:spPr>
          <a:xfrm>
            <a:off x="6439678" y="5575891"/>
            <a:ext cx="45456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595959"/>
                </a:solidFill>
              </a:rPr>
              <a:t>Conclusions</a:t>
            </a:r>
            <a:r>
              <a:rPr lang="en-US" sz="2400">
                <a:solidFill>
                  <a:srgbClr val="595959"/>
                </a:solidFill>
                <a:latin typeface="Arial"/>
                <a:ea typeface="Arial"/>
                <a:cs typeface="Arial"/>
                <a:sym typeface="Arial"/>
              </a:rPr>
              <a:t> &amp; Future Recommendations</a:t>
            </a:r>
            <a:endParaRPr/>
          </a:p>
        </p:txBody>
      </p:sp>
      <p:sp>
        <p:nvSpPr>
          <p:cNvPr id="58" name="Google Shape;58;p3"/>
          <p:cNvSpPr txBox="1"/>
          <p:nvPr/>
        </p:nvSpPr>
        <p:spPr>
          <a:xfrm>
            <a:off x="6379020" y="3691927"/>
            <a:ext cx="48684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595959"/>
                </a:solidFill>
                <a:latin typeface="Arial"/>
                <a:ea typeface="Arial"/>
                <a:cs typeface="Arial"/>
                <a:sym typeface="Arial"/>
              </a:rPr>
              <a:t>Performance </a:t>
            </a:r>
            <a:r>
              <a:rPr lang="en-US" sz="2400">
                <a:solidFill>
                  <a:srgbClr val="595959"/>
                </a:solidFill>
              </a:rPr>
              <a:t>V</a:t>
            </a:r>
            <a:r>
              <a:rPr lang="en-US" sz="2400">
                <a:solidFill>
                  <a:srgbClr val="595959"/>
                </a:solidFill>
                <a:latin typeface="Arial"/>
                <a:ea typeface="Arial"/>
                <a:cs typeface="Arial"/>
                <a:sym typeface="Arial"/>
              </a:rPr>
              <a:t>isualization</a:t>
            </a:r>
            <a:endParaRPr sz="2400">
              <a:solidFill>
                <a:srgbClr val="595959"/>
              </a:solidFill>
              <a:latin typeface="Arial"/>
              <a:ea typeface="Arial"/>
              <a:cs typeface="Arial"/>
              <a:sym typeface="Arial"/>
            </a:endParaRPr>
          </a:p>
        </p:txBody>
      </p:sp>
      <p:sp>
        <p:nvSpPr>
          <p:cNvPr id="59" name="Google Shape;59;p3"/>
          <p:cNvSpPr/>
          <p:nvPr/>
        </p:nvSpPr>
        <p:spPr>
          <a:xfrm>
            <a:off x="5475734" y="2580817"/>
            <a:ext cx="693515" cy="662051"/>
          </a:xfrm>
          <a:prstGeom prst="ellipse">
            <a:avLst/>
          </a:prstGeom>
          <a:solidFill>
            <a:srgbClr val="A471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0" name="Google Shape;60;p3"/>
          <p:cNvSpPr/>
          <p:nvPr/>
        </p:nvSpPr>
        <p:spPr>
          <a:xfrm>
            <a:off x="5503847" y="3591735"/>
            <a:ext cx="693515" cy="662051"/>
          </a:xfrm>
          <a:prstGeom prst="ellipse">
            <a:avLst/>
          </a:prstGeom>
          <a:solidFill>
            <a:srgbClr val="C55A11">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1" name="Google Shape;61;p3"/>
          <p:cNvSpPr/>
          <p:nvPr/>
        </p:nvSpPr>
        <p:spPr>
          <a:xfrm>
            <a:off x="5521770" y="4626050"/>
            <a:ext cx="693515" cy="662051"/>
          </a:xfrm>
          <a:prstGeom prst="ellipse">
            <a:avLst/>
          </a:prstGeom>
          <a:solidFill>
            <a:srgbClr val="76717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2" name="Google Shape;62;p3"/>
          <p:cNvSpPr/>
          <p:nvPr/>
        </p:nvSpPr>
        <p:spPr>
          <a:xfrm>
            <a:off x="5521770" y="5660365"/>
            <a:ext cx="693515" cy="662051"/>
          </a:xfrm>
          <a:prstGeom prst="ellipse">
            <a:avLst/>
          </a:prstGeom>
          <a:solidFill>
            <a:schemeClr val="dk1">
              <a:alpha val="8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3" name="Google Shape;63;p3"/>
          <p:cNvSpPr txBox="1"/>
          <p:nvPr/>
        </p:nvSpPr>
        <p:spPr>
          <a:xfrm>
            <a:off x="5521770" y="2651174"/>
            <a:ext cx="693515" cy="5213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FFFF"/>
                </a:solidFill>
                <a:latin typeface="Microsoft YaHei"/>
                <a:ea typeface="Microsoft YaHei"/>
                <a:cs typeface="Microsoft YaHei"/>
                <a:sym typeface="Microsoft YaHei"/>
              </a:rPr>
              <a:t>03</a:t>
            </a:r>
            <a:endParaRPr b="1" sz="2800">
              <a:solidFill>
                <a:srgbClr val="FFFFFF"/>
              </a:solidFill>
              <a:latin typeface="Microsoft YaHei"/>
              <a:ea typeface="Microsoft YaHei"/>
              <a:cs typeface="Microsoft YaHei"/>
              <a:sym typeface="Microsoft YaHei"/>
            </a:endParaRPr>
          </a:p>
        </p:txBody>
      </p:sp>
      <p:sp>
        <p:nvSpPr>
          <p:cNvPr id="64" name="Google Shape;64;p3"/>
          <p:cNvSpPr txBox="1"/>
          <p:nvPr/>
        </p:nvSpPr>
        <p:spPr>
          <a:xfrm>
            <a:off x="5534693" y="3662092"/>
            <a:ext cx="693515" cy="5213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FFFF"/>
                </a:solidFill>
                <a:latin typeface="Microsoft YaHei"/>
                <a:ea typeface="Microsoft YaHei"/>
                <a:cs typeface="Microsoft YaHei"/>
                <a:sym typeface="Microsoft YaHei"/>
              </a:rPr>
              <a:t>04</a:t>
            </a:r>
            <a:endParaRPr b="1" sz="2800">
              <a:solidFill>
                <a:srgbClr val="FFFFFF"/>
              </a:solidFill>
              <a:latin typeface="Microsoft YaHei"/>
              <a:ea typeface="Microsoft YaHei"/>
              <a:cs typeface="Microsoft YaHei"/>
              <a:sym typeface="Microsoft YaHei"/>
            </a:endParaRPr>
          </a:p>
        </p:txBody>
      </p:sp>
      <p:sp>
        <p:nvSpPr>
          <p:cNvPr id="65" name="Google Shape;65;p3"/>
          <p:cNvSpPr txBox="1"/>
          <p:nvPr/>
        </p:nvSpPr>
        <p:spPr>
          <a:xfrm>
            <a:off x="5570063" y="4705168"/>
            <a:ext cx="693515" cy="5213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FFFF"/>
                </a:solidFill>
                <a:latin typeface="Microsoft YaHei"/>
                <a:ea typeface="Microsoft YaHei"/>
                <a:cs typeface="Microsoft YaHei"/>
                <a:sym typeface="Microsoft YaHei"/>
              </a:rPr>
              <a:t>05</a:t>
            </a:r>
            <a:endParaRPr b="1" sz="2800">
              <a:solidFill>
                <a:srgbClr val="FFFFFF"/>
              </a:solidFill>
              <a:latin typeface="Microsoft YaHei"/>
              <a:ea typeface="Microsoft YaHei"/>
              <a:cs typeface="Microsoft YaHei"/>
              <a:sym typeface="Microsoft YaHei"/>
            </a:endParaRPr>
          </a:p>
        </p:txBody>
      </p:sp>
      <p:sp>
        <p:nvSpPr>
          <p:cNvPr id="66" name="Google Shape;66;p3"/>
          <p:cNvSpPr txBox="1"/>
          <p:nvPr/>
        </p:nvSpPr>
        <p:spPr>
          <a:xfrm>
            <a:off x="5565523" y="5719550"/>
            <a:ext cx="693515" cy="5213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FFFF"/>
                </a:solidFill>
                <a:latin typeface="Microsoft YaHei"/>
                <a:ea typeface="Microsoft YaHei"/>
                <a:cs typeface="Microsoft YaHei"/>
                <a:sym typeface="Microsoft YaHei"/>
              </a:rPr>
              <a:t>06</a:t>
            </a:r>
            <a:endParaRPr b="1" sz="2800">
              <a:solidFill>
                <a:srgbClr val="FFFFFF"/>
              </a:solidFill>
              <a:latin typeface="Microsoft YaHei"/>
              <a:ea typeface="Microsoft YaHei"/>
              <a:cs typeface="Microsoft YaHei"/>
              <a:sym typeface="Microsoft YaHe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descr="How to Market Your Restaurant's Health Food Menu to Health Enthusiasts" id="71" name="Google Shape;71;p4"/>
          <p:cNvPicPr preferRelativeResize="0"/>
          <p:nvPr/>
        </p:nvPicPr>
        <p:blipFill rotWithShape="1">
          <a:blip r:embed="rId3">
            <a:alphaModFix/>
          </a:blip>
          <a:srcRect b="0" l="0" r="0" t="12093"/>
          <a:stretch/>
        </p:blipFill>
        <p:spPr>
          <a:xfrm>
            <a:off x="-10375" y="0"/>
            <a:ext cx="12202375" cy="6858000"/>
          </a:xfrm>
          <a:prstGeom prst="rect">
            <a:avLst/>
          </a:prstGeom>
          <a:noFill/>
          <a:ln>
            <a:noFill/>
          </a:ln>
        </p:spPr>
      </p:pic>
      <p:sp>
        <p:nvSpPr>
          <p:cNvPr id="72" name="Google Shape;72;p4"/>
          <p:cNvSpPr/>
          <p:nvPr/>
        </p:nvSpPr>
        <p:spPr>
          <a:xfrm flipH="1" rot="10800000">
            <a:off x="-2156294" y="-79417"/>
            <a:ext cx="14348294" cy="8288842"/>
          </a:xfrm>
          <a:prstGeom prst="rtTriangl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3" name="Google Shape;73;p4"/>
          <p:cNvSpPr/>
          <p:nvPr/>
        </p:nvSpPr>
        <p:spPr>
          <a:xfrm>
            <a:off x="8213295" y="1065845"/>
            <a:ext cx="1397000" cy="1397000"/>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4" name="Google Shape;74;p4"/>
          <p:cNvSpPr/>
          <p:nvPr/>
        </p:nvSpPr>
        <p:spPr>
          <a:xfrm>
            <a:off x="3704928" y="3591404"/>
            <a:ext cx="1397000" cy="1397000"/>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5" name="Google Shape;75;p4"/>
          <p:cNvSpPr/>
          <p:nvPr/>
        </p:nvSpPr>
        <p:spPr>
          <a:xfrm>
            <a:off x="5779450" y="2398246"/>
            <a:ext cx="1397000" cy="1397000"/>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76" name="Google Shape;76;p4"/>
          <p:cNvGrpSpPr/>
          <p:nvPr/>
        </p:nvGrpSpPr>
        <p:grpSpPr>
          <a:xfrm>
            <a:off x="7176351" y="2631686"/>
            <a:ext cx="4624831" cy="3596464"/>
            <a:chOff x="2075827" y="2030000"/>
            <a:chExt cx="4124700" cy="3596464"/>
          </a:xfrm>
        </p:grpSpPr>
        <p:sp>
          <p:nvSpPr>
            <p:cNvPr id="77" name="Google Shape;77;p4"/>
            <p:cNvSpPr txBox="1"/>
            <p:nvPr/>
          </p:nvSpPr>
          <p:spPr>
            <a:xfrm>
              <a:off x="2075827" y="2332464"/>
              <a:ext cx="4124700" cy="32940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FFFFFF"/>
                </a:buClr>
                <a:buSzPts val="1600"/>
                <a:buFont typeface="Calibri"/>
                <a:buAutoNum type="arabicPeriod"/>
              </a:pPr>
              <a:r>
                <a:rPr b="1" lang="en-US" sz="1600">
                  <a:solidFill>
                    <a:srgbClr val="FFFFFF"/>
                  </a:solidFill>
                  <a:latin typeface="Arial"/>
                  <a:ea typeface="Arial"/>
                  <a:cs typeface="Arial"/>
                  <a:sym typeface="Arial"/>
                </a:rPr>
                <a:t>People who have lots of ingredients in the refrigerator but can’t decide what to do today</a:t>
              </a:r>
              <a:endParaRPr/>
            </a:p>
            <a:p>
              <a:pPr indent="-241300" lvl="0" marL="342900" marR="0" rtl="0" algn="l">
                <a:spcBef>
                  <a:spcPts val="0"/>
                </a:spcBef>
                <a:spcAft>
                  <a:spcPts val="0"/>
                </a:spcAft>
                <a:buClr>
                  <a:schemeClr val="dk1"/>
                </a:buClr>
                <a:buSzPts val="1600"/>
                <a:buFont typeface="Calibri"/>
                <a:buNone/>
              </a:pPr>
              <a:r>
                <a:t/>
              </a:r>
              <a:endParaRPr b="1" sz="1600">
                <a:solidFill>
                  <a:srgbClr val="FFFFFF"/>
                </a:solidFill>
                <a:latin typeface="Arial"/>
                <a:ea typeface="Arial"/>
                <a:cs typeface="Arial"/>
                <a:sym typeface="Arial"/>
              </a:endParaRPr>
            </a:p>
            <a:p>
              <a:pPr indent="-342900" lvl="0" marL="342900" marR="0" rtl="0" algn="l">
                <a:spcBef>
                  <a:spcPts val="0"/>
                </a:spcBef>
                <a:spcAft>
                  <a:spcPts val="0"/>
                </a:spcAft>
                <a:buClr>
                  <a:srgbClr val="FFFFFF"/>
                </a:buClr>
                <a:buSzPts val="1600"/>
                <a:buFont typeface="Calibri"/>
                <a:buAutoNum type="arabicPeriod"/>
              </a:pPr>
              <a:r>
                <a:rPr b="1" lang="en-US" sz="1600">
                  <a:solidFill>
                    <a:srgbClr val="FFFFFF"/>
                  </a:solidFill>
                  <a:latin typeface="Arial"/>
                  <a:ea typeface="Arial"/>
                  <a:cs typeface="Arial"/>
                  <a:sym typeface="Arial"/>
                </a:rPr>
                <a:t>People who don’t know the formal name of specific dishes but only have some ingredients</a:t>
              </a:r>
              <a:endParaRPr/>
            </a:p>
            <a:p>
              <a:pPr indent="-241300" lvl="0" marL="342900" marR="0" rtl="0" algn="l">
                <a:spcBef>
                  <a:spcPts val="0"/>
                </a:spcBef>
                <a:spcAft>
                  <a:spcPts val="0"/>
                </a:spcAft>
                <a:buClr>
                  <a:schemeClr val="dk1"/>
                </a:buClr>
                <a:buSzPts val="1600"/>
                <a:buFont typeface="Calibri"/>
                <a:buNone/>
              </a:pPr>
              <a:r>
                <a:t/>
              </a:r>
              <a:endParaRPr b="1" sz="1600">
                <a:solidFill>
                  <a:srgbClr val="FFFFFF"/>
                </a:solidFill>
                <a:latin typeface="Arial"/>
                <a:ea typeface="Arial"/>
                <a:cs typeface="Arial"/>
                <a:sym typeface="Arial"/>
              </a:endParaRPr>
            </a:p>
            <a:p>
              <a:pPr indent="-342900" lvl="0" marL="342900" marR="0" rtl="0" algn="l">
                <a:spcBef>
                  <a:spcPts val="0"/>
                </a:spcBef>
                <a:spcAft>
                  <a:spcPts val="0"/>
                </a:spcAft>
                <a:buClr>
                  <a:srgbClr val="FFFFFF"/>
                </a:buClr>
                <a:buSzPts val="1600"/>
                <a:buFont typeface="Calibri"/>
                <a:buAutoNum type="arabicPeriod"/>
              </a:pPr>
              <a:r>
                <a:rPr b="1" lang="en-US" sz="1600">
                  <a:solidFill>
                    <a:srgbClr val="FFFFFF"/>
                  </a:solidFill>
                  <a:latin typeface="Arial"/>
                  <a:ea typeface="Arial"/>
                  <a:cs typeface="Arial"/>
                  <a:sym typeface="Arial"/>
                </a:rPr>
                <a:t>People who need to eliminate all ingredients left in the refrigerator ASAP</a:t>
              </a:r>
              <a:endParaRPr b="1" sz="1600">
                <a:solidFill>
                  <a:srgbClr val="FFFFFF"/>
                </a:solidFill>
                <a:latin typeface="Arial"/>
                <a:ea typeface="Arial"/>
                <a:cs typeface="Arial"/>
                <a:sym typeface="Arial"/>
              </a:endParaRPr>
            </a:p>
            <a:p>
              <a:pPr indent="0" lvl="0" marL="457200" marR="0" rtl="0" algn="l">
                <a:spcBef>
                  <a:spcPts val="0"/>
                </a:spcBef>
                <a:spcAft>
                  <a:spcPts val="0"/>
                </a:spcAft>
                <a:buNone/>
              </a:pPr>
              <a:r>
                <a:t/>
              </a:r>
              <a:endParaRPr b="1" sz="1600">
                <a:solidFill>
                  <a:srgbClr val="FFFFFF"/>
                </a:solidFill>
              </a:endParaRPr>
            </a:p>
            <a:p>
              <a:pPr indent="-342900" lvl="0" marL="342900" marR="0" rtl="0" algn="l">
                <a:spcBef>
                  <a:spcPts val="0"/>
                </a:spcBef>
                <a:spcAft>
                  <a:spcPts val="0"/>
                </a:spcAft>
                <a:buClr>
                  <a:srgbClr val="FFFFFF"/>
                </a:buClr>
                <a:buSzPts val="1600"/>
                <a:buAutoNum type="arabicPeriod"/>
              </a:pPr>
              <a:r>
                <a:rPr b="1" lang="en-US" sz="1600">
                  <a:solidFill>
                    <a:srgbClr val="FFFFFF"/>
                  </a:solidFill>
                </a:rPr>
                <a:t>People who have fitness or fat loss goals and pay attention to balanced nutrition</a:t>
              </a:r>
              <a:endParaRPr b="1" sz="1600">
                <a:solidFill>
                  <a:srgbClr val="FFFFFF"/>
                </a:solidFill>
              </a:endParaRPr>
            </a:p>
          </p:txBody>
        </p:sp>
        <p:sp>
          <p:nvSpPr>
            <p:cNvPr id="78" name="Google Shape;78;p4"/>
            <p:cNvSpPr txBox="1"/>
            <p:nvPr/>
          </p:nvSpPr>
          <p:spPr>
            <a:xfrm>
              <a:off x="2374900" y="2030000"/>
              <a:ext cx="14203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EC516"/>
                  </a:solidFill>
                  <a:latin typeface="Arial"/>
                  <a:ea typeface="Arial"/>
                  <a:cs typeface="Arial"/>
                  <a:sym typeface="Arial"/>
                </a:rPr>
                <a:t>Target</a:t>
              </a:r>
              <a:endParaRPr/>
            </a:p>
          </p:txBody>
        </p:sp>
      </p:grpSp>
      <p:sp>
        <p:nvSpPr>
          <p:cNvPr id="79" name="Google Shape;79;p4"/>
          <p:cNvSpPr txBox="1"/>
          <p:nvPr/>
        </p:nvSpPr>
        <p:spPr>
          <a:xfrm>
            <a:off x="-278178" y="4206725"/>
            <a:ext cx="3296100" cy="8310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595959"/>
              </a:buClr>
              <a:buSzPts val="1600"/>
              <a:buFont typeface="Calibri"/>
              <a:buAutoNum type="arabicPeriod"/>
            </a:pPr>
            <a:r>
              <a:rPr b="1" lang="en-US" sz="1600">
                <a:solidFill>
                  <a:srgbClr val="595959"/>
                </a:solidFill>
                <a:latin typeface="Arial"/>
                <a:ea typeface="Arial"/>
                <a:cs typeface="Arial"/>
                <a:sym typeface="Arial"/>
              </a:rPr>
              <a:t>Omission of menu names  </a:t>
            </a:r>
            <a:endParaRPr/>
          </a:p>
          <a:p>
            <a:pPr indent="-342900" lvl="0" marL="342900" marR="0" rtl="0" algn="l">
              <a:spcBef>
                <a:spcPts val="0"/>
              </a:spcBef>
              <a:spcAft>
                <a:spcPts val="0"/>
              </a:spcAft>
              <a:buClr>
                <a:srgbClr val="595959"/>
              </a:buClr>
              <a:buSzPts val="1600"/>
              <a:buFont typeface="Calibri"/>
              <a:buAutoNum type="arabicPeriod"/>
            </a:pPr>
            <a:r>
              <a:rPr b="1" lang="en-US" sz="1600">
                <a:solidFill>
                  <a:srgbClr val="595959"/>
                </a:solidFill>
                <a:latin typeface="Arial"/>
                <a:ea typeface="Arial"/>
                <a:cs typeface="Arial"/>
                <a:sym typeface="Arial"/>
              </a:rPr>
              <a:t>Ingredient Elimination </a:t>
            </a:r>
            <a:endParaRPr/>
          </a:p>
          <a:p>
            <a:pPr indent="-342900" lvl="0" marL="342900" marR="0" rtl="0" algn="l">
              <a:spcBef>
                <a:spcPts val="0"/>
              </a:spcBef>
              <a:spcAft>
                <a:spcPts val="0"/>
              </a:spcAft>
              <a:buClr>
                <a:srgbClr val="595959"/>
              </a:buClr>
              <a:buSzPts val="1600"/>
              <a:buFont typeface="Calibri"/>
              <a:buAutoNum type="arabicPeriod"/>
            </a:pPr>
            <a:r>
              <a:rPr b="1" lang="en-US" sz="1600">
                <a:solidFill>
                  <a:srgbClr val="595959"/>
                </a:solidFill>
                <a:latin typeface="Arial"/>
                <a:ea typeface="Arial"/>
                <a:cs typeface="Arial"/>
                <a:sym typeface="Arial"/>
              </a:rPr>
              <a:t>Innovative Recipe Provision</a:t>
            </a:r>
            <a:endParaRPr/>
          </a:p>
        </p:txBody>
      </p:sp>
      <p:sp>
        <p:nvSpPr>
          <p:cNvPr id="80" name="Google Shape;80;p4"/>
          <p:cNvSpPr txBox="1"/>
          <p:nvPr/>
        </p:nvSpPr>
        <p:spPr>
          <a:xfrm>
            <a:off x="-962171" y="3772403"/>
            <a:ext cx="36645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800">
                <a:solidFill>
                  <a:srgbClr val="767171"/>
                </a:solidFill>
                <a:latin typeface="Arial"/>
                <a:ea typeface="Arial"/>
                <a:cs typeface="Arial"/>
                <a:sym typeface="Arial"/>
              </a:rPr>
              <a:t>Competitive advantages </a:t>
            </a:r>
            <a:endParaRPr/>
          </a:p>
        </p:txBody>
      </p:sp>
      <p:sp>
        <p:nvSpPr>
          <p:cNvPr id="81" name="Google Shape;81;p4"/>
          <p:cNvSpPr txBox="1"/>
          <p:nvPr/>
        </p:nvSpPr>
        <p:spPr>
          <a:xfrm>
            <a:off x="2775524" y="2528550"/>
            <a:ext cx="3320400" cy="13236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595959"/>
              </a:buClr>
              <a:buSzPts val="1600"/>
              <a:buFont typeface="Calibri"/>
              <a:buAutoNum type="arabicPeriod"/>
            </a:pPr>
            <a:r>
              <a:rPr b="1" lang="en-US" sz="1600">
                <a:solidFill>
                  <a:srgbClr val="595959"/>
                </a:solidFill>
                <a:latin typeface="Arial"/>
                <a:ea typeface="Arial"/>
                <a:cs typeface="Arial"/>
                <a:sym typeface="Arial"/>
              </a:rPr>
              <a:t>Time Control </a:t>
            </a:r>
            <a:endParaRPr/>
          </a:p>
          <a:p>
            <a:pPr indent="-342900" lvl="0" marL="342900" marR="0" rtl="0" algn="l">
              <a:spcBef>
                <a:spcPts val="0"/>
              </a:spcBef>
              <a:spcAft>
                <a:spcPts val="0"/>
              </a:spcAft>
              <a:buClr>
                <a:srgbClr val="595959"/>
              </a:buClr>
              <a:buSzPts val="1600"/>
              <a:buFont typeface="Calibri"/>
              <a:buAutoNum type="arabicPeriod"/>
            </a:pPr>
            <a:r>
              <a:rPr b="1" lang="en-US" sz="1600">
                <a:solidFill>
                  <a:srgbClr val="595959"/>
                </a:solidFill>
              </a:rPr>
              <a:t>Plan, cook and share meals</a:t>
            </a:r>
            <a:endParaRPr b="1" sz="1600">
              <a:solidFill>
                <a:srgbClr val="595959"/>
              </a:solidFill>
            </a:endParaRPr>
          </a:p>
          <a:p>
            <a:pPr indent="-342900" lvl="0" marL="342900" marR="0" rtl="0" algn="l">
              <a:spcBef>
                <a:spcPts val="0"/>
              </a:spcBef>
              <a:spcAft>
                <a:spcPts val="0"/>
              </a:spcAft>
              <a:buClr>
                <a:srgbClr val="595959"/>
              </a:buClr>
              <a:buSzPts val="1600"/>
              <a:buFont typeface="Calibri"/>
              <a:buAutoNum type="arabicPeriod"/>
            </a:pPr>
            <a:r>
              <a:rPr b="1" lang="en-US" sz="1600">
                <a:solidFill>
                  <a:srgbClr val="595959"/>
                </a:solidFill>
              </a:rPr>
              <a:t>Discover healthy and economical eating habits</a:t>
            </a:r>
            <a:endParaRPr b="1" sz="1600">
              <a:solidFill>
                <a:srgbClr val="595959"/>
              </a:solidFill>
            </a:endParaRPr>
          </a:p>
          <a:p>
            <a:pPr indent="-342900" lvl="0" marL="342900" marR="0" rtl="0" algn="l">
              <a:spcBef>
                <a:spcPts val="0"/>
              </a:spcBef>
              <a:spcAft>
                <a:spcPts val="0"/>
              </a:spcAft>
              <a:buClr>
                <a:srgbClr val="595959"/>
              </a:buClr>
              <a:buSzPts val="1600"/>
              <a:buFont typeface="Calibri"/>
              <a:buAutoNum type="arabicPeriod"/>
            </a:pPr>
            <a:r>
              <a:rPr b="1" lang="en-US" sz="1600">
                <a:solidFill>
                  <a:srgbClr val="595959"/>
                </a:solidFill>
              </a:rPr>
              <a:t>Reduce food wastage</a:t>
            </a:r>
            <a:endParaRPr b="1" sz="1600">
              <a:solidFill>
                <a:srgbClr val="595959"/>
              </a:solidFill>
            </a:endParaRPr>
          </a:p>
        </p:txBody>
      </p:sp>
      <p:sp>
        <p:nvSpPr>
          <p:cNvPr id="82" name="Google Shape;82;p4"/>
          <p:cNvSpPr txBox="1"/>
          <p:nvPr/>
        </p:nvSpPr>
        <p:spPr>
          <a:xfrm>
            <a:off x="2230354" y="2213501"/>
            <a:ext cx="13479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800">
                <a:solidFill>
                  <a:srgbClr val="A77452"/>
                </a:solidFill>
                <a:latin typeface="Arial"/>
                <a:ea typeface="Arial"/>
                <a:cs typeface="Arial"/>
                <a:sym typeface="Arial"/>
              </a:rPr>
              <a:t>Goals</a:t>
            </a:r>
            <a:endParaRPr/>
          </a:p>
        </p:txBody>
      </p:sp>
      <p:sp>
        <p:nvSpPr>
          <p:cNvPr id="83" name="Google Shape;83;p4"/>
          <p:cNvSpPr/>
          <p:nvPr/>
        </p:nvSpPr>
        <p:spPr>
          <a:xfrm>
            <a:off x="1465737" y="4980205"/>
            <a:ext cx="1397000" cy="1397000"/>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84" name="Google Shape;84;p4"/>
          <p:cNvGrpSpPr/>
          <p:nvPr/>
        </p:nvGrpSpPr>
        <p:grpSpPr>
          <a:xfrm>
            <a:off x="341147" y="177536"/>
            <a:ext cx="10400824" cy="1107996"/>
            <a:chOff x="1092200" y="584200"/>
            <a:chExt cx="4776645" cy="1107996"/>
          </a:xfrm>
        </p:grpSpPr>
        <p:sp>
          <p:nvSpPr>
            <p:cNvPr id="85" name="Google Shape;85;p4"/>
            <p:cNvSpPr txBox="1"/>
            <p:nvPr/>
          </p:nvSpPr>
          <p:spPr>
            <a:xfrm>
              <a:off x="1092200" y="584200"/>
              <a:ext cx="648207"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rgbClr val="719757"/>
                  </a:solidFill>
                  <a:latin typeface="Baumans"/>
                  <a:ea typeface="Baumans"/>
                  <a:cs typeface="Baumans"/>
                  <a:sym typeface="Baumans"/>
                </a:rPr>
                <a:t>01</a:t>
              </a:r>
              <a:endParaRPr sz="6600">
                <a:solidFill>
                  <a:srgbClr val="719757"/>
                </a:solidFill>
                <a:latin typeface="Baumans"/>
                <a:ea typeface="Baumans"/>
                <a:cs typeface="Baumans"/>
                <a:sym typeface="Baumans"/>
              </a:endParaRPr>
            </a:p>
          </p:txBody>
        </p:sp>
        <p:sp>
          <p:nvSpPr>
            <p:cNvPr id="86" name="Google Shape;86;p4"/>
            <p:cNvSpPr txBox="1"/>
            <p:nvPr/>
          </p:nvSpPr>
          <p:spPr>
            <a:xfrm>
              <a:off x="1626658" y="783510"/>
              <a:ext cx="424218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719757"/>
                  </a:solidFill>
                  <a:latin typeface="Arial"/>
                  <a:ea typeface="Arial"/>
                  <a:cs typeface="Arial"/>
                  <a:sym typeface="Arial"/>
                </a:rPr>
                <a:t>Background &amp; Definition of the Recipe Search Engine</a:t>
              </a:r>
              <a:endParaRPr b="1" sz="2400">
                <a:solidFill>
                  <a:srgbClr val="719757"/>
                </a:solidFill>
                <a:latin typeface="Arial"/>
                <a:ea typeface="Arial"/>
                <a:cs typeface="Arial"/>
                <a:sym typeface="Arial"/>
              </a:endParaRPr>
            </a:p>
          </p:txBody>
        </p:sp>
        <p:sp>
          <p:nvSpPr>
            <p:cNvPr id="87" name="Google Shape;87;p4"/>
            <p:cNvSpPr/>
            <p:nvPr/>
          </p:nvSpPr>
          <p:spPr>
            <a:xfrm>
              <a:off x="1638156" y="1227814"/>
              <a:ext cx="23598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595959"/>
                  </a:solidFill>
                  <a:latin typeface="Arial"/>
                  <a:ea typeface="Arial"/>
                  <a:cs typeface="Arial"/>
                  <a:sym typeface="Arial"/>
                </a:rPr>
                <a:t>Ingredients - Recipe Converter / Meal Planner</a:t>
              </a:r>
              <a:endParaRPr/>
            </a:p>
          </p:txBody>
        </p:sp>
      </p:grpSp>
      <p:sp>
        <p:nvSpPr>
          <p:cNvPr id="88" name="Google Shape;88;p4"/>
          <p:cNvSpPr/>
          <p:nvPr/>
        </p:nvSpPr>
        <p:spPr>
          <a:xfrm>
            <a:off x="1626074" y="5178914"/>
            <a:ext cx="1076325" cy="1059961"/>
          </a:xfrm>
          <a:prstGeom prst="ellipse">
            <a:avLst/>
          </a:prstGeom>
          <a:solidFill>
            <a:srgbClr val="76717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 name="Google Shape;89;p4"/>
          <p:cNvSpPr txBox="1"/>
          <p:nvPr/>
        </p:nvSpPr>
        <p:spPr>
          <a:xfrm>
            <a:off x="4436163" y="1233670"/>
            <a:ext cx="1347788"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800">
                <a:solidFill>
                  <a:srgbClr val="6E9454"/>
                </a:solidFill>
                <a:latin typeface="Arial"/>
                <a:ea typeface="Arial"/>
                <a:cs typeface="Arial"/>
                <a:sym typeface="Arial"/>
              </a:rPr>
              <a:t>Analysis</a:t>
            </a:r>
            <a:endParaRPr/>
          </a:p>
        </p:txBody>
      </p:sp>
      <p:sp>
        <p:nvSpPr>
          <p:cNvPr id="90" name="Google Shape;90;p4"/>
          <p:cNvSpPr txBox="1"/>
          <p:nvPr/>
        </p:nvSpPr>
        <p:spPr>
          <a:xfrm>
            <a:off x="4826459" y="1581918"/>
            <a:ext cx="2801700" cy="8310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595959"/>
              </a:buClr>
              <a:buSzPts val="1600"/>
              <a:buFont typeface="Calibri"/>
              <a:buAutoNum type="arabicPeriod"/>
            </a:pPr>
            <a:r>
              <a:rPr b="1" lang="en-US" sz="1600">
                <a:solidFill>
                  <a:srgbClr val="595959"/>
                </a:solidFill>
                <a:latin typeface="Arial"/>
                <a:ea typeface="Arial"/>
                <a:cs typeface="Arial"/>
                <a:sym typeface="Arial"/>
              </a:rPr>
              <a:t>Rating Comparison</a:t>
            </a:r>
            <a:endParaRPr/>
          </a:p>
          <a:p>
            <a:pPr indent="-342900" lvl="0" marL="342900" marR="0" rtl="0" algn="l">
              <a:spcBef>
                <a:spcPts val="0"/>
              </a:spcBef>
              <a:spcAft>
                <a:spcPts val="0"/>
              </a:spcAft>
              <a:buClr>
                <a:srgbClr val="595959"/>
              </a:buClr>
              <a:buSzPts val="1600"/>
              <a:buFont typeface="Calibri"/>
              <a:buAutoNum type="arabicPeriod"/>
            </a:pPr>
            <a:r>
              <a:rPr b="1" lang="en-US" sz="1600">
                <a:solidFill>
                  <a:srgbClr val="595959"/>
                </a:solidFill>
              </a:rPr>
              <a:t>Nutrient composition distribution</a:t>
            </a:r>
            <a:r>
              <a:rPr b="1" lang="en-US" sz="1600">
                <a:solidFill>
                  <a:srgbClr val="595959"/>
                </a:solidFill>
                <a:latin typeface="Arial"/>
                <a:ea typeface="Arial"/>
                <a:cs typeface="Arial"/>
                <a:sym typeface="Arial"/>
              </a:rPr>
              <a:t> </a:t>
            </a:r>
            <a:endParaRPr/>
          </a:p>
        </p:txBody>
      </p:sp>
      <p:pic>
        <p:nvPicPr>
          <p:cNvPr id="91" name="Google Shape;91;p4"/>
          <p:cNvPicPr preferRelativeResize="0"/>
          <p:nvPr/>
        </p:nvPicPr>
        <p:blipFill rotWithShape="1">
          <a:blip r:embed="rId5">
            <a:alphaModFix/>
          </a:blip>
          <a:srcRect b="0" l="0" r="0" t="0"/>
          <a:stretch/>
        </p:blipFill>
        <p:spPr>
          <a:xfrm>
            <a:off x="1891511" y="5416066"/>
            <a:ext cx="545450" cy="545450"/>
          </a:xfrm>
          <a:prstGeom prst="rect">
            <a:avLst/>
          </a:prstGeom>
          <a:noFill/>
          <a:ln>
            <a:noFill/>
          </a:ln>
        </p:spPr>
      </p:pic>
      <p:sp>
        <p:nvSpPr>
          <p:cNvPr id="92" name="Google Shape;92;p4"/>
          <p:cNvSpPr/>
          <p:nvPr/>
        </p:nvSpPr>
        <p:spPr>
          <a:xfrm>
            <a:off x="3881119" y="3787043"/>
            <a:ext cx="1076325" cy="1059961"/>
          </a:xfrm>
          <a:prstGeom prst="ellipse">
            <a:avLst/>
          </a:prstGeom>
          <a:solidFill>
            <a:srgbClr val="A471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3" name="Google Shape;93;p4"/>
          <p:cNvPicPr preferRelativeResize="0"/>
          <p:nvPr/>
        </p:nvPicPr>
        <p:blipFill rotWithShape="1">
          <a:blip r:embed="rId6">
            <a:alphaModFix/>
          </a:blip>
          <a:srcRect b="0" l="0" r="0" t="0"/>
          <a:stretch/>
        </p:blipFill>
        <p:spPr>
          <a:xfrm>
            <a:off x="4055189" y="3899286"/>
            <a:ext cx="745485" cy="745485"/>
          </a:xfrm>
          <a:prstGeom prst="rect">
            <a:avLst/>
          </a:prstGeom>
          <a:noFill/>
          <a:ln>
            <a:noFill/>
          </a:ln>
        </p:spPr>
      </p:pic>
      <p:sp>
        <p:nvSpPr>
          <p:cNvPr id="94" name="Google Shape;94;p4"/>
          <p:cNvSpPr/>
          <p:nvPr/>
        </p:nvSpPr>
        <p:spPr>
          <a:xfrm>
            <a:off x="5972686" y="2600571"/>
            <a:ext cx="1076325" cy="1059961"/>
          </a:xfrm>
          <a:prstGeom prst="ellipse">
            <a:avLst/>
          </a:prstGeom>
          <a:solidFill>
            <a:srgbClr val="6E94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 name="Google Shape;95;p4"/>
          <p:cNvSpPr/>
          <p:nvPr/>
        </p:nvSpPr>
        <p:spPr>
          <a:xfrm>
            <a:off x="8383310" y="1269609"/>
            <a:ext cx="1076325" cy="1059961"/>
          </a:xfrm>
          <a:prstGeom prst="ellipse">
            <a:avLst/>
          </a:prstGeom>
          <a:solidFill>
            <a:srgbClr val="FEC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6" name="Google Shape;96;p4"/>
          <p:cNvPicPr preferRelativeResize="0"/>
          <p:nvPr/>
        </p:nvPicPr>
        <p:blipFill rotWithShape="1">
          <a:blip r:embed="rId7">
            <a:alphaModFix/>
          </a:blip>
          <a:srcRect b="0" l="0" r="0" t="0"/>
          <a:stretch/>
        </p:blipFill>
        <p:spPr>
          <a:xfrm>
            <a:off x="6227277" y="2812675"/>
            <a:ext cx="567288" cy="567288"/>
          </a:xfrm>
          <a:prstGeom prst="rect">
            <a:avLst/>
          </a:prstGeom>
          <a:noFill/>
          <a:ln>
            <a:noFill/>
          </a:ln>
        </p:spPr>
      </p:pic>
      <p:pic>
        <p:nvPicPr>
          <p:cNvPr id="97" name="Google Shape;97;p4"/>
          <p:cNvPicPr preferRelativeResize="0"/>
          <p:nvPr/>
        </p:nvPicPr>
        <p:blipFill rotWithShape="1">
          <a:blip r:embed="rId8">
            <a:alphaModFix/>
          </a:blip>
          <a:srcRect b="0" l="0" r="0" t="0"/>
          <a:stretch/>
        </p:blipFill>
        <p:spPr>
          <a:xfrm>
            <a:off x="8688874" y="1508594"/>
            <a:ext cx="537929" cy="53792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descr="Fount Restaurant – Hybrid WordPress Theme" id="102" name="Google Shape;102;p5"/>
          <p:cNvPicPr preferRelativeResize="0"/>
          <p:nvPr/>
        </p:nvPicPr>
        <p:blipFill rotWithShape="1">
          <a:blip r:embed="rId3">
            <a:alphaModFix/>
          </a:blip>
          <a:srcRect b="2326" l="-658" r="657" t="13323"/>
          <a:stretch/>
        </p:blipFill>
        <p:spPr>
          <a:xfrm>
            <a:off x="-80178" y="0"/>
            <a:ext cx="12272177" cy="6858000"/>
          </a:xfrm>
          <a:prstGeom prst="rect">
            <a:avLst/>
          </a:prstGeom>
          <a:noFill/>
          <a:ln>
            <a:noFill/>
          </a:ln>
        </p:spPr>
      </p:pic>
      <p:sp>
        <p:nvSpPr>
          <p:cNvPr id="103" name="Google Shape;103;p5"/>
          <p:cNvSpPr/>
          <p:nvPr/>
        </p:nvSpPr>
        <p:spPr>
          <a:xfrm>
            <a:off x="2154237" y="-40116"/>
            <a:ext cx="6405563" cy="6858000"/>
          </a:xfrm>
          <a:prstGeom prst="rect">
            <a:avLst/>
          </a:prstGeom>
          <a:solidFill>
            <a:srgbClr val="595959">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104" name="Google Shape;104;p5"/>
          <p:cNvGrpSpPr/>
          <p:nvPr/>
        </p:nvGrpSpPr>
        <p:grpSpPr>
          <a:xfrm>
            <a:off x="1115856" y="-52023"/>
            <a:ext cx="7045317" cy="1107996"/>
            <a:chOff x="1092200" y="584200"/>
            <a:chExt cx="7045317" cy="1107996"/>
          </a:xfrm>
        </p:grpSpPr>
        <p:sp>
          <p:nvSpPr>
            <p:cNvPr id="105" name="Google Shape;105;p5"/>
            <p:cNvSpPr txBox="1"/>
            <p:nvPr/>
          </p:nvSpPr>
          <p:spPr>
            <a:xfrm>
              <a:off x="1092200" y="584200"/>
              <a:ext cx="1282700"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rgbClr val="FFD966"/>
                  </a:solidFill>
                  <a:latin typeface="Baumans"/>
                  <a:ea typeface="Baumans"/>
                  <a:cs typeface="Baumans"/>
                  <a:sym typeface="Baumans"/>
                </a:rPr>
                <a:t>02</a:t>
              </a:r>
              <a:endParaRPr sz="6600">
                <a:solidFill>
                  <a:srgbClr val="FFD966"/>
                </a:solidFill>
                <a:latin typeface="Baumans"/>
                <a:ea typeface="Baumans"/>
                <a:cs typeface="Baumans"/>
                <a:sym typeface="Baumans"/>
              </a:endParaRPr>
            </a:p>
          </p:txBody>
        </p:sp>
        <p:sp>
          <p:nvSpPr>
            <p:cNvPr id="106" name="Google Shape;106;p5"/>
            <p:cNvSpPr txBox="1"/>
            <p:nvPr/>
          </p:nvSpPr>
          <p:spPr>
            <a:xfrm>
              <a:off x="2192329" y="886264"/>
              <a:ext cx="59451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D966"/>
                  </a:solidFill>
                  <a:latin typeface="Microsoft JhengHei"/>
                  <a:ea typeface="Microsoft JhengHei"/>
                  <a:cs typeface="Microsoft JhengHei"/>
                  <a:sym typeface="Microsoft JhengHei"/>
                </a:rPr>
                <a:t>Data Source and Procurement</a:t>
              </a:r>
              <a:endParaRPr/>
            </a:p>
          </p:txBody>
        </p:sp>
      </p:grpSp>
      <p:sp>
        <p:nvSpPr>
          <p:cNvPr id="107" name="Google Shape;107;p5"/>
          <p:cNvSpPr txBox="1"/>
          <p:nvPr/>
        </p:nvSpPr>
        <p:spPr>
          <a:xfrm>
            <a:off x="2836357" y="2358257"/>
            <a:ext cx="268901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CACBC6"/>
                </a:solidFill>
                <a:latin typeface="Calibri"/>
                <a:ea typeface="Calibri"/>
                <a:cs typeface="Calibri"/>
                <a:sym typeface="Calibri"/>
              </a:rPr>
              <a:t> </a:t>
            </a:r>
            <a:endParaRPr b="1" sz="2400">
              <a:solidFill>
                <a:srgbClr val="CACBC6"/>
              </a:solidFill>
              <a:latin typeface="Calibri"/>
              <a:ea typeface="Calibri"/>
              <a:cs typeface="Calibri"/>
              <a:sym typeface="Calibri"/>
            </a:endParaRPr>
          </a:p>
        </p:txBody>
      </p:sp>
      <p:pic>
        <p:nvPicPr>
          <p:cNvPr id="108" name="Google Shape;108;p5"/>
          <p:cNvPicPr preferRelativeResize="0"/>
          <p:nvPr/>
        </p:nvPicPr>
        <p:blipFill rotWithShape="1">
          <a:blip r:embed="rId4">
            <a:alphaModFix/>
          </a:blip>
          <a:srcRect b="0" l="0" r="0" t="0"/>
          <a:stretch/>
        </p:blipFill>
        <p:spPr>
          <a:xfrm>
            <a:off x="7210156" y="846328"/>
            <a:ext cx="3594266" cy="984576"/>
          </a:xfrm>
          <a:prstGeom prst="rect">
            <a:avLst/>
          </a:prstGeom>
          <a:noFill/>
          <a:ln>
            <a:noFill/>
          </a:ln>
        </p:spPr>
      </p:pic>
      <p:sp>
        <p:nvSpPr>
          <p:cNvPr id="109" name="Google Shape;109;p5"/>
          <p:cNvSpPr txBox="1"/>
          <p:nvPr/>
        </p:nvSpPr>
        <p:spPr>
          <a:xfrm>
            <a:off x="2154235" y="6519484"/>
            <a:ext cx="4518300" cy="3231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rgbClr val="F2F2F2"/>
              </a:buClr>
              <a:buSzPts val="1000"/>
              <a:buFont typeface="Arial"/>
              <a:buNone/>
            </a:pPr>
            <a:r>
              <a:rPr lang="en-US" sz="900">
                <a:solidFill>
                  <a:srgbClr val="F2F2F2"/>
                </a:solidFill>
                <a:latin typeface="Arial"/>
                <a:ea typeface="Arial"/>
                <a:cs typeface="Arial"/>
                <a:sym typeface="Arial"/>
              </a:rPr>
              <a:t>Source: kaggle https://www.kaggle.com/datasets/elisaxxygao/foodrecsysv1</a:t>
            </a:r>
            <a:endParaRPr sz="900">
              <a:solidFill>
                <a:srgbClr val="F2F2F2"/>
              </a:solidFill>
              <a:latin typeface="Arial"/>
              <a:ea typeface="Arial"/>
              <a:cs typeface="Arial"/>
              <a:sym typeface="Arial"/>
            </a:endParaRPr>
          </a:p>
        </p:txBody>
      </p:sp>
      <p:pic>
        <p:nvPicPr>
          <p:cNvPr id="110" name="Google Shape;110;p5"/>
          <p:cNvPicPr preferRelativeResize="0"/>
          <p:nvPr/>
        </p:nvPicPr>
        <p:blipFill>
          <a:blip r:embed="rId5">
            <a:alphaModFix/>
          </a:blip>
          <a:stretch>
            <a:fillRect/>
          </a:stretch>
        </p:blipFill>
        <p:spPr>
          <a:xfrm>
            <a:off x="2234100" y="1323533"/>
            <a:ext cx="4438425" cy="5130317"/>
          </a:xfrm>
          <a:prstGeom prst="rect">
            <a:avLst/>
          </a:prstGeom>
          <a:noFill/>
          <a:ln>
            <a:noFill/>
          </a:ln>
        </p:spPr>
      </p:pic>
      <p:graphicFrame>
        <p:nvGraphicFramePr>
          <p:cNvPr id="111" name="Google Shape;111;p5"/>
          <p:cNvGraphicFramePr/>
          <p:nvPr/>
        </p:nvGraphicFramePr>
        <p:xfrm>
          <a:off x="7407550" y="2078300"/>
          <a:ext cx="3000000" cy="3000000"/>
        </p:xfrm>
        <a:graphic>
          <a:graphicData uri="http://schemas.openxmlformats.org/drawingml/2006/table">
            <a:tbl>
              <a:tblPr>
                <a:noFill/>
                <a:tableStyleId>{C61DEF42-C5BF-44BC-9193-530E80DDD46C}</a:tableStyleId>
              </a:tblPr>
              <a:tblGrid>
                <a:gridCol w="1131650"/>
                <a:gridCol w="1987900"/>
              </a:tblGrid>
              <a:tr h="609575">
                <a:tc>
                  <a:txBody>
                    <a:bodyPr/>
                    <a:lstStyle/>
                    <a:p>
                      <a:pPr indent="0" lvl="0" marL="0" rtl="0" algn="l">
                        <a:spcBef>
                          <a:spcPts val="0"/>
                        </a:spcBef>
                        <a:spcAft>
                          <a:spcPts val="0"/>
                        </a:spcAft>
                        <a:buNone/>
                      </a:pPr>
                      <a:r>
                        <a:rPr lang="en-US">
                          <a:solidFill>
                            <a:schemeClr val="lt1"/>
                          </a:solidFill>
                        </a:rPr>
                        <a:t>Source</a:t>
                      </a:r>
                      <a:endParaRPr>
                        <a:solidFill>
                          <a:schemeClr val="lt1"/>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lt1"/>
                          </a:solidFill>
                        </a:rPr>
                        <a:t>Allrecipe.com</a:t>
                      </a:r>
                      <a:endParaRPr>
                        <a:solidFill>
                          <a:schemeClr val="lt1"/>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609575">
                <a:tc>
                  <a:txBody>
                    <a:bodyPr/>
                    <a:lstStyle/>
                    <a:p>
                      <a:pPr indent="0" lvl="0" marL="0" rtl="0" algn="l">
                        <a:spcBef>
                          <a:spcPts val="0"/>
                        </a:spcBef>
                        <a:spcAft>
                          <a:spcPts val="0"/>
                        </a:spcAft>
                        <a:buNone/>
                      </a:pPr>
                      <a:r>
                        <a:rPr lang="en-US">
                          <a:solidFill>
                            <a:schemeClr val="lt1"/>
                          </a:solidFill>
                        </a:rPr>
                        <a:t>Access</a:t>
                      </a:r>
                      <a:endParaRPr>
                        <a:solidFill>
                          <a:schemeClr val="lt1"/>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lt1"/>
                          </a:solidFill>
                        </a:rPr>
                        <a:t>Web crawling</a:t>
                      </a:r>
                      <a:endParaRPr>
                        <a:solidFill>
                          <a:schemeClr val="lt1"/>
                        </a:solidFill>
                      </a:endParaRPr>
                    </a:p>
                    <a:p>
                      <a:pPr indent="0" lvl="0" marL="0" rtl="0" algn="l">
                        <a:spcBef>
                          <a:spcPts val="0"/>
                        </a:spcBef>
                        <a:spcAft>
                          <a:spcPts val="0"/>
                        </a:spcAft>
                        <a:buNone/>
                      </a:pPr>
                      <a:r>
                        <a:t/>
                      </a:r>
                      <a:endParaRPr>
                        <a:solidFill>
                          <a:schemeClr val="lt1"/>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549675">
                <a:tc>
                  <a:txBody>
                    <a:bodyPr/>
                    <a:lstStyle/>
                    <a:p>
                      <a:pPr indent="0" lvl="0" marL="0" rtl="0" algn="l">
                        <a:spcBef>
                          <a:spcPts val="0"/>
                        </a:spcBef>
                        <a:spcAft>
                          <a:spcPts val="0"/>
                        </a:spcAft>
                        <a:buNone/>
                      </a:pPr>
                      <a:r>
                        <a:rPr lang="en-US">
                          <a:solidFill>
                            <a:schemeClr val="lt1"/>
                          </a:solidFill>
                        </a:rPr>
                        <a:t>Format</a:t>
                      </a:r>
                      <a:endParaRPr>
                        <a:solidFill>
                          <a:schemeClr val="lt1"/>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lt1"/>
                          </a:solidFill>
                        </a:rPr>
                        <a:t>JSON (after process)</a:t>
                      </a:r>
                      <a:endParaRPr>
                        <a:solidFill>
                          <a:schemeClr val="lt1"/>
                        </a:solidFill>
                      </a:endParaRPr>
                    </a:p>
                    <a:p>
                      <a:pPr indent="0" lvl="0" marL="0" rtl="0" algn="l">
                        <a:spcBef>
                          <a:spcPts val="0"/>
                        </a:spcBef>
                        <a:spcAft>
                          <a:spcPts val="0"/>
                        </a:spcAft>
                        <a:buNone/>
                      </a:pPr>
                      <a:r>
                        <a:t/>
                      </a:r>
                      <a:endParaRPr>
                        <a:solidFill>
                          <a:schemeClr val="lt1"/>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US">
                          <a:solidFill>
                            <a:schemeClr val="lt1"/>
                          </a:solidFill>
                        </a:rPr>
                        <a:t>Size</a:t>
                      </a:r>
                      <a:endParaRPr>
                        <a:solidFill>
                          <a:schemeClr val="lt1"/>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lt1"/>
                          </a:solidFill>
                        </a:rPr>
                        <a:t>1.64 GB</a:t>
                      </a:r>
                      <a:endParaRPr>
                        <a:solidFill>
                          <a:schemeClr val="lt1"/>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lt1"/>
                          </a:solidFill>
                        </a:rPr>
                        <a:t>49698 records</a:t>
                      </a:r>
                      <a:endParaRPr>
                        <a:solidFill>
                          <a:schemeClr val="lt1"/>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US">
                          <a:solidFill>
                            <a:schemeClr val="lt1"/>
                          </a:solidFill>
                        </a:rPr>
                        <a:t>Details</a:t>
                      </a:r>
                      <a:endParaRPr>
                        <a:solidFill>
                          <a:schemeClr val="lt1"/>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lt1"/>
                          </a:solidFill>
                        </a:rPr>
                        <a:t>Contain recipes posted between 2000 and 2018, including recipe name, ingredients, image, cooking directions, nutrition info, and ratings. </a:t>
                      </a:r>
                      <a:endParaRPr>
                        <a:solidFill>
                          <a:schemeClr val="lt1"/>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6"/>
          <p:cNvSpPr txBox="1"/>
          <p:nvPr/>
        </p:nvSpPr>
        <p:spPr>
          <a:xfrm>
            <a:off x="3528484" y="1434796"/>
            <a:ext cx="5227500" cy="230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595959"/>
                </a:solidFill>
                <a:latin typeface="Arial"/>
                <a:ea typeface="Arial"/>
                <a:cs typeface="Arial"/>
                <a:sym typeface="Arial"/>
              </a:rPr>
              <a:t>1. Multi-tenancy can be easily handled </a:t>
            </a:r>
            <a:endParaRPr/>
          </a:p>
          <a:p>
            <a:pPr indent="-241300" lvl="0" marL="342900" marR="0" rtl="0" algn="l">
              <a:spcBef>
                <a:spcPts val="0"/>
              </a:spcBef>
              <a:spcAft>
                <a:spcPts val="0"/>
              </a:spcAft>
              <a:buClr>
                <a:schemeClr val="dk1"/>
              </a:buClr>
              <a:buSzPts val="1600"/>
              <a:buFont typeface="Calibri"/>
              <a:buNone/>
            </a:pPr>
            <a:r>
              <a:t/>
            </a:r>
            <a:endParaRPr b="1" sz="1600">
              <a:solidFill>
                <a:srgbClr val="595959"/>
              </a:solidFill>
              <a:latin typeface="Arial"/>
              <a:ea typeface="Arial"/>
              <a:cs typeface="Arial"/>
              <a:sym typeface="Arial"/>
            </a:endParaRPr>
          </a:p>
          <a:p>
            <a:pPr indent="0" lvl="0" marL="0" marR="0" rtl="0" algn="l">
              <a:spcBef>
                <a:spcPts val="0"/>
              </a:spcBef>
              <a:spcAft>
                <a:spcPts val="0"/>
              </a:spcAft>
              <a:buNone/>
            </a:pPr>
            <a:r>
              <a:rPr b="1" lang="en-US" sz="1600">
                <a:solidFill>
                  <a:srgbClr val="595959"/>
                </a:solidFill>
                <a:latin typeface="Arial"/>
                <a:ea typeface="Arial"/>
                <a:cs typeface="Arial"/>
                <a:sym typeface="Arial"/>
              </a:rPr>
              <a:t>2. Distributed document-oriented that makes easy to scale up in large organization</a:t>
            </a:r>
            <a:endParaRPr/>
          </a:p>
          <a:p>
            <a:pPr indent="0" lvl="0" marL="0" marR="0" rtl="0" algn="l">
              <a:spcBef>
                <a:spcPts val="0"/>
              </a:spcBef>
              <a:spcAft>
                <a:spcPts val="0"/>
              </a:spcAft>
              <a:buNone/>
            </a:pPr>
            <a:r>
              <a:t/>
            </a:r>
            <a:endParaRPr b="1" sz="1600">
              <a:solidFill>
                <a:srgbClr val="595959"/>
              </a:solidFill>
              <a:latin typeface="Arial"/>
              <a:ea typeface="Arial"/>
              <a:cs typeface="Arial"/>
              <a:sym typeface="Arial"/>
            </a:endParaRPr>
          </a:p>
          <a:p>
            <a:pPr indent="0" lvl="0" marL="0" marR="0" rtl="0" algn="l">
              <a:spcBef>
                <a:spcPts val="0"/>
              </a:spcBef>
              <a:spcAft>
                <a:spcPts val="0"/>
              </a:spcAft>
              <a:buNone/>
            </a:pPr>
            <a:r>
              <a:rPr b="1" lang="en-US" sz="1600">
                <a:solidFill>
                  <a:srgbClr val="595959"/>
                </a:solidFill>
                <a:latin typeface="Arial"/>
                <a:ea typeface="Arial"/>
                <a:cs typeface="Arial"/>
                <a:sym typeface="Arial"/>
              </a:rPr>
              <a:t>3. Good for analyzing free-text and unstructured data</a:t>
            </a:r>
            <a:endParaRPr/>
          </a:p>
          <a:p>
            <a:pPr indent="0" lvl="0" marL="0" marR="0" rtl="0" algn="l">
              <a:spcBef>
                <a:spcPts val="0"/>
              </a:spcBef>
              <a:spcAft>
                <a:spcPts val="0"/>
              </a:spcAft>
              <a:buNone/>
            </a:pPr>
            <a:r>
              <a:t/>
            </a:r>
            <a:endParaRPr b="1" sz="1600">
              <a:solidFill>
                <a:srgbClr val="595959"/>
              </a:solidFill>
              <a:latin typeface="Arial"/>
              <a:ea typeface="Arial"/>
              <a:cs typeface="Arial"/>
              <a:sym typeface="Arial"/>
            </a:endParaRPr>
          </a:p>
          <a:p>
            <a:pPr indent="0" lvl="0" marL="0" marR="0" rtl="0" algn="l">
              <a:spcBef>
                <a:spcPts val="0"/>
              </a:spcBef>
              <a:spcAft>
                <a:spcPts val="0"/>
              </a:spcAft>
              <a:buNone/>
            </a:pPr>
            <a:r>
              <a:rPr b="1" lang="en-US" sz="1600">
                <a:solidFill>
                  <a:srgbClr val="595959"/>
                </a:solidFill>
                <a:latin typeface="Arial"/>
                <a:ea typeface="Arial"/>
                <a:cs typeface="Arial"/>
                <a:sym typeface="Arial"/>
              </a:rPr>
              <a:t>4. Support for advanced full text search features</a:t>
            </a:r>
            <a:endParaRPr/>
          </a:p>
        </p:txBody>
      </p:sp>
      <p:sp>
        <p:nvSpPr>
          <p:cNvPr id="117" name="Google Shape;117;p6"/>
          <p:cNvSpPr txBox="1"/>
          <p:nvPr/>
        </p:nvSpPr>
        <p:spPr>
          <a:xfrm>
            <a:off x="3223789" y="902102"/>
            <a:ext cx="40959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EC516"/>
                </a:solidFill>
                <a:latin typeface="Arial"/>
                <a:ea typeface="Arial"/>
                <a:cs typeface="Arial"/>
                <a:sym typeface="Arial"/>
              </a:rPr>
              <a:t>Why Elasticsearch</a:t>
            </a:r>
            <a:endParaRPr/>
          </a:p>
        </p:txBody>
      </p:sp>
      <p:sp>
        <p:nvSpPr>
          <p:cNvPr id="118" name="Google Shape;118;p6"/>
          <p:cNvSpPr txBox="1"/>
          <p:nvPr/>
        </p:nvSpPr>
        <p:spPr>
          <a:xfrm>
            <a:off x="67282" y="1434670"/>
            <a:ext cx="208518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719757"/>
                </a:solidFill>
                <a:latin typeface="Arial"/>
                <a:ea typeface="Arial"/>
                <a:cs typeface="Arial"/>
                <a:sym typeface="Arial"/>
              </a:rPr>
              <a:t>Why Neo4j</a:t>
            </a:r>
            <a:endParaRPr b="1" sz="2400">
              <a:solidFill>
                <a:srgbClr val="719757"/>
              </a:solidFill>
              <a:latin typeface="Arial"/>
              <a:ea typeface="Arial"/>
              <a:cs typeface="Arial"/>
              <a:sym typeface="Arial"/>
            </a:endParaRPr>
          </a:p>
        </p:txBody>
      </p:sp>
      <p:sp>
        <p:nvSpPr>
          <p:cNvPr id="119" name="Google Shape;119;p6"/>
          <p:cNvSpPr txBox="1"/>
          <p:nvPr/>
        </p:nvSpPr>
        <p:spPr>
          <a:xfrm>
            <a:off x="8947462" y="1126328"/>
            <a:ext cx="208518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A4714E"/>
                </a:solidFill>
                <a:latin typeface="Arial"/>
                <a:ea typeface="Arial"/>
                <a:cs typeface="Arial"/>
                <a:sym typeface="Arial"/>
              </a:rPr>
              <a:t>Why Flask</a:t>
            </a:r>
            <a:endParaRPr b="1" sz="2800">
              <a:solidFill>
                <a:srgbClr val="A4714E"/>
              </a:solidFill>
              <a:latin typeface="Arial"/>
              <a:ea typeface="Arial"/>
              <a:cs typeface="Arial"/>
              <a:sym typeface="Arial"/>
            </a:endParaRPr>
          </a:p>
        </p:txBody>
      </p:sp>
      <p:sp>
        <p:nvSpPr>
          <p:cNvPr id="120" name="Google Shape;120;p6"/>
          <p:cNvSpPr txBox="1"/>
          <p:nvPr/>
        </p:nvSpPr>
        <p:spPr>
          <a:xfrm>
            <a:off x="8885725" y="1742914"/>
            <a:ext cx="2964125" cy="280076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595959"/>
              </a:buClr>
              <a:buSzPts val="1600"/>
              <a:buFont typeface="Arial"/>
              <a:buAutoNum type="arabicPeriod"/>
            </a:pPr>
            <a:r>
              <a:rPr b="1" lang="en-US" sz="1600">
                <a:solidFill>
                  <a:srgbClr val="595959"/>
                </a:solidFill>
                <a:latin typeface="Arial"/>
                <a:ea typeface="Arial"/>
                <a:cs typeface="Arial"/>
                <a:sym typeface="Arial"/>
              </a:rPr>
              <a:t>Search engines based on web pages as output results</a:t>
            </a:r>
            <a:endParaRPr/>
          </a:p>
          <a:p>
            <a:pPr indent="-241300" lvl="0" marL="342900" marR="0" rtl="0" algn="l">
              <a:spcBef>
                <a:spcPts val="0"/>
              </a:spcBef>
              <a:spcAft>
                <a:spcPts val="0"/>
              </a:spcAft>
              <a:buClr>
                <a:schemeClr val="dk1"/>
              </a:buClr>
              <a:buSzPts val="1600"/>
              <a:buFont typeface="Calibri"/>
              <a:buNone/>
            </a:pPr>
            <a:r>
              <a:t/>
            </a:r>
            <a:endParaRPr b="1" sz="1600">
              <a:solidFill>
                <a:srgbClr val="595959"/>
              </a:solidFill>
              <a:latin typeface="Arial"/>
              <a:ea typeface="Arial"/>
              <a:cs typeface="Arial"/>
              <a:sym typeface="Arial"/>
            </a:endParaRPr>
          </a:p>
          <a:p>
            <a:pPr indent="0" lvl="0" marL="0" marR="0" rtl="0" algn="l">
              <a:spcBef>
                <a:spcPts val="0"/>
              </a:spcBef>
              <a:spcAft>
                <a:spcPts val="0"/>
              </a:spcAft>
              <a:buNone/>
            </a:pPr>
            <a:r>
              <a:rPr b="1" lang="en-US" sz="1600">
                <a:solidFill>
                  <a:srgbClr val="595959"/>
                </a:solidFill>
                <a:latin typeface="Arial"/>
                <a:ea typeface="Arial"/>
                <a:cs typeface="Arial"/>
                <a:sym typeface="Arial"/>
              </a:rPr>
              <a:t>2. Flexible components</a:t>
            </a:r>
            <a:endParaRPr/>
          </a:p>
          <a:p>
            <a:pPr indent="0" lvl="0" marL="0" marR="0" rtl="0" algn="l">
              <a:spcBef>
                <a:spcPts val="0"/>
              </a:spcBef>
              <a:spcAft>
                <a:spcPts val="0"/>
              </a:spcAft>
              <a:buNone/>
            </a:pPr>
            <a:r>
              <a:t/>
            </a:r>
            <a:endParaRPr b="1" sz="1600">
              <a:solidFill>
                <a:srgbClr val="595959"/>
              </a:solidFill>
              <a:latin typeface="Arial"/>
              <a:ea typeface="Arial"/>
              <a:cs typeface="Arial"/>
              <a:sym typeface="Arial"/>
            </a:endParaRPr>
          </a:p>
          <a:p>
            <a:pPr indent="0" lvl="0" marL="0" marR="0" rtl="0" algn="l">
              <a:spcBef>
                <a:spcPts val="0"/>
              </a:spcBef>
              <a:spcAft>
                <a:spcPts val="0"/>
              </a:spcAft>
              <a:buNone/>
            </a:pPr>
            <a:r>
              <a:rPr b="1" lang="en-US" sz="1600">
                <a:solidFill>
                  <a:srgbClr val="595959"/>
                </a:solidFill>
                <a:latin typeface="Arial"/>
                <a:ea typeface="Arial"/>
                <a:cs typeface="Arial"/>
                <a:sym typeface="Arial"/>
              </a:rPr>
              <a:t>3. Easy interaction with the database</a:t>
            </a:r>
            <a:endParaRPr/>
          </a:p>
          <a:p>
            <a:pPr indent="0" lvl="0" marL="0" marR="0" rtl="0" algn="l">
              <a:spcBef>
                <a:spcPts val="0"/>
              </a:spcBef>
              <a:spcAft>
                <a:spcPts val="0"/>
              </a:spcAft>
              <a:buNone/>
            </a:pPr>
            <a:r>
              <a:t/>
            </a:r>
            <a:endParaRPr b="1" sz="1600">
              <a:solidFill>
                <a:srgbClr val="595959"/>
              </a:solidFill>
              <a:latin typeface="Arial"/>
              <a:ea typeface="Arial"/>
              <a:cs typeface="Arial"/>
              <a:sym typeface="Arial"/>
            </a:endParaRPr>
          </a:p>
          <a:p>
            <a:pPr indent="0" lvl="0" marL="0" marR="0" rtl="0" algn="l">
              <a:spcBef>
                <a:spcPts val="0"/>
              </a:spcBef>
              <a:spcAft>
                <a:spcPts val="0"/>
              </a:spcAft>
              <a:buNone/>
            </a:pPr>
            <a:r>
              <a:rPr b="1" lang="en-US" sz="1600">
                <a:solidFill>
                  <a:srgbClr val="595959"/>
                </a:solidFill>
                <a:latin typeface="Arial"/>
                <a:ea typeface="Arial"/>
                <a:cs typeface="Arial"/>
                <a:sym typeface="Arial"/>
              </a:rPr>
              <a:t>4. Suitable for rapid website construction</a:t>
            </a:r>
            <a:endParaRPr/>
          </a:p>
        </p:txBody>
      </p:sp>
      <p:pic>
        <p:nvPicPr>
          <p:cNvPr id="121" name="Google Shape;121;p6"/>
          <p:cNvPicPr preferRelativeResize="0"/>
          <p:nvPr/>
        </p:nvPicPr>
        <p:blipFill rotWithShape="1">
          <a:blip r:embed="rId3">
            <a:alphaModFix/>
          </a:blip>
          <a:srcRect b="0" l="0" r="0" t="0"/>
          <a:stretch/>
        </p:blipFill>
        <p:spPr>
          <a:xfrm>
            <a:off x="2209837" y="3646934"/>
            <a:ext cx="7340692" cy="6858000"/>
          </a:xfrm>
          <a:prstGeom prst="rect">
            <a:avLst/>
          </a:prstGeom>
          <a:noFill/>
          <a:ln>
            <a:noFill/>
          </a:ln>
        </p:spPr>
      </p:pic>
      <p:sp>
        <p:nvSpPr>
          <p:cNvPr id="122" name="Google Shape;122;p6"/>
          <p:cNvSpPr txBox="1"/>
          <p:nvPr/>
        </p:nvSpPr>
        <p:spPr>
          <a:xfrm>
            <a:off x="197900" y="1921275"/>
            <a:ext cx="2975100" cy="354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595959"/>
                </a:solidFill>
                <a:latin typeface="Arial"/>
                <a:ea typeface="Arial"/>
                <a:cs typeface="Arial"/>
                <a:sym typeface="Arial"/>
              </a:rPr>
              <a:t>1.Powerful and expressive query language and require less code than SQL</a:t>
            </a:r>
            <a:endParaRPr/>
          </a:p>
          <a:p>
            <a:pPr indent="0" lvl="0" marL="0" marR="0" rtl="0" algn="l">
              <a:spcBef>
                <a:spcPts val="0"/>
              </a:spcBef>
              <a:spcAft>
                <a:spcPts val="0"/>
              </a:spcAft>
              <a:buNone/>
            </a:pPr>
            <a:r>
              <a:t/>
            </a:r>
            <a:endParaRPr b="1" sz="1600">
              <a:solidFill>
                <a:srgbClr val="595959"/>
              </a:solidFill>
              <a:latin typeface="Arial"/>
              <a:ea typeface="Arial"/>
              <a:cs typeface="Arial"/>
              <a:sym typeface="Arial"/>
            </a:endParaRPr>
          </a:p>
          <a:p>
            <a:pPr indent="0" lvl="0" marL="0" marR="0" rtl="0" algn="l">
              <a:spcBef>
                <a:spcPts val="0"/>
              </a:spcBef>
              <a:spcAft>
                <a:spcPts val="0"/>
              </a:spcAft>
              <a:buNone/>
            </a:pPr>
            <a:r>
              <a:rPr b="1" lang="en-US" sz="1600">
                <a:solidFill>
                  <a:srgbClr val="595959"/>
                </a:solidFill>
                <a:latin typeface="Arial"/>
                <a:ea typeface="Arial"/>
                <a:cs typeface="Arial"/>
                <a:sym typeface="Arial"/>
              </a:rPr>
              <a:t>2. It is very easy to represent semi-structured data</a:t>
            </a:r>
            <a:endParaRPr/>
          </a:p>
          <a:p>
            <a:pPr indent="0" lvl="0" marL="0" marR="0" rtl="0" algn="l">
              <a:spcBef>
                <a:spcPts val="0"/>
              </a:spcBef>
              <a:spcAft>
                <a:spcPts val="0"/>
              </a:spcAft>
              <a:buNone/>
            </a:pPr>
            <a:r>
              <a:t/>
            </a:r>
            <a:endParaRPr b="1" sz="1600">
              <a:solidFill>
                <a:srgbClr val="595959"/>
              </a:solidFill>
              <a:latin typeface="Arial"/>
              <a:ea typeface="Arial"/>
              <a:cs typeface="Arial"/>
              <a:sym typeface="Arial"/>
            </a:endParaRPr>
          </a:p>
          <a:p>
            <a:pPr indent="0" lvl="0" marL="0" marR="0" rtl="0" algn="l">
              <a:spcBef>
                <a:spcPts val="0"/>
              </a:spcBef>
              <a:spcAft>
                <a:spcPts val="0"/>
              </a:spcAft>
              <a:buNone/>
            </a:pPr>
            <a:r>
              <a:rPr b="1" lang="en-US" sz="1600">
                <a:solidFill>
                  <a:srgbClr val="595959"/>
                </a:solidFill>
                <a:latin typeface="Arial"/>
                <a:ea typeface="Arial"/>
                <a:cs typeface="Arial"/>
                <a:sym typeface="Arial"/>
              </a:rPr>
              <a:t>3.Retrieving/traversing/navigating more connected data is convenient and fast</a:t>
            </a:r>
            <a:endParaRPr b="1" sz="1600">
              <a:solidFill>
                <a:srgbClr val="595959"/>
              </a:solidFill>
              <a:latin typeface="Arial"/>
              <a:ea typeface="Arial"/>
              <a:cs typeface="Arial"/>
              <a:sym typeface="Arial"/>
            </a:endParaRPr>
          </a:p>
          <a:p>
            <a:pPr indent="0" lvl="0" marL="0" marR="0" rtl="0" algn="l">
              <a:spcBef>
                <a:spcPts val="0"/>
              </a:spcBef>
              <a:spcAft>
                <a:spcPts val="0"/>
              </a:spcAft>
              <a:buNone/>
            </a:pPr>
            <a:r>
              <a:t/>
            </a:r>
            <a:endParaRPr b="1" sz="1600">
              <a:solidFill>
                <a:srgbClr val="595959"/>
              </a:solidFill>
            </a:endParaRPr>
          </a:p>
          <a:p>
            <a:pPr indent="0" lvl="0" marL="0" marR="0" rtl="0" algn="l">
              <a:spcBef>
                <a:spcPts val="0"/>
              </a:spcBef>
              <a:spcAft>
                <a:spcPts val="0"/>
              </a:spcAft>
              <a:buNone/>
            </a:pPr>
            <a:r>
              <a:rPr b="1" lang="en-US" sz="1600">
                <a:solidFill>
                  <a:srgbClr val="595959"/>
                </a:solidFill>
                <a:latin typeface="Arial"/>
                <a:ea typeface="Arial"/>
                <a:cs typeface="Arial"/>
                <a:sym typeface="Arial"/>
              </a:rPr>
              <a:t>4. Scalability and high availability optimized for graphs</a:t>
            </a:r>
            <a:endParaRPr/>
          </a:p>
        </p:txBody>
      </p:sp>
      <p:pic>
        <p:nvPicPr>
          <p:cNvPr id="123" name="Google Shape;123;p6"/>
          <p:cNvPicPr preferRelativeResize="0"/>
          <p:nvPr/>
        </p:nvPicPr>
        <p:blipFill rotWithShape="1">
          <a:blip r:embed="rId4">
            <a:alphaModFix/>
          </a:blip>
          <a:srcRect b="0" l="0" r="0" t="0"/>
          <a:stretch/>
        </p:blipFill>
        <p:spPr>
          <a:xfrm>
            <a:off x="4435285" y="5298758"/>
            <a:ext cx="759768" cy="759768"/>
          </a:xfrm>
          <a:prstGeom prst="rect">
            <a:avLst/>
          </a:prstGeom>
          <a:noFill/>
          <a:ln>
            <a:noFill/>
          </a:ln>
        </p:spPr>
      </p:pic>
      <p:pic>
        <p:nvPicPr>
          <p:cNvPr id="124" name="Google Shape;124;p6"/>
          <p:cNvPicPr preferRelativeResize="0"/>
          <p:nvPr/>
        </p:nvPicPr>
        <p:blipFill rotWithShape="1">
          <a:blip r:embed="rId5">
            <a:alphaModFix/>
          </a:blip>
          <a:srcRect b="0" l="0" r="0" t="0"/>
          <a:stretch/>
        </p:blipFill>
        <p:spPr>
          <a:xfrm flipH="1">
            <a:off x="5400239" y="5619763"/>
            <a:ext cx="422274" cy="312981"/>
          </a:xfrm>
          <a:prstGeom prst="rect">
            <a:avLst/>
          </a:prstGeom>
          <a:noFill/>
          <a:ln>
            <a:noFill/>
          </a:ln>
        </p:spPr>
      </p:pic>
      <p:pic>
        <p:nvPicPr>
          <p:cNvPr id="125" name="Google Shape;125;p6"/>
          <p:cNvPicPr preferRelativeResize="0"/>
          <p:nvPr/>
        </p:nvPicPr>
        <p:blipFill rotWithShape="1">
          <a:blip r:embed="rId6">
            <a:alphaModFix/>
          </a:blip>
          <a:srcRect b="0" l="0" r="0" t="0"/>
          <a:stretch/>
        </p:blipFill>
        <p:spPr>
          <a:xfrm>
            <a:off x="5762389" y="5396368"/>
            <a:ext cx="759769" cy="759769"/>
          </a:xfrm>
          <a:prstGeom prst="rect">
            <a:avLst/>
          </a:prstGeom>
          <a:noFill/>
          <a:ln>
            <a:noFill/>
          </a:ln>
        </p:spPr>
      </p:pic>
      <p:pic>
        <p:nvPicPr>
          <p:cNvPr id="126" name="Google Shape;126;p6"/>
          <p:cNvPicPr preferRelativeResize="0"/>
          <p:nvPr/>
        </p:nvPicPr>
        <p:blipFill rotWithShape="1">
          <a:blip r:embed="rId7">
            <a:alphaModFix/>
          </a:blip>
          <a:srcRect b="0" l="0" r="0" t="0"/>
          <a:stretch/>
        </p:blipFill>
        <p:spPr>
          <a:xfrm>
            <a:off x="6920311" y="5386222"/>
            <a:ext cx="759769" cy="759769"/>
          </a:xfrm>
          <a:prstGeom prst="rect">
            <a:avLst/>
          </a:prstGeom>
          <a:noFill/>
          <a:ln>
            <a:noFill/>
          </a:ln>
        </p:spPr>
      </p:pic>
      <p:pic>
        <p:nvPicPr>
          <p:cNvPr id="127" name="Google Shape;127;p6"/>
          <p:cNvPicPr preferRelativeResize="0"/>
          <p:nvPr/>
        </p:nvPicPr>
        <p:blipFill rotWithShape="1">
          <a:blip r:embed="rId8">
            <a:alphaModFix/>
          </a:blip>
          <a:srcRect b="0" l="0" r="0" t="0"/>
          <a:stretch/>
        </p:blipFill>
        <p:spPr>
          <a:xfrm flipH="1">
            <a:off x="6462034" y="5609617"/>
            <a:ext cx="422274" cy="312981"/>
          </a:xfrm>
          <a:prstGeom prst="rect">
            <a:avLst/>
          </a:prstGeom>
          <a:noFill/>
          <a:ln>
            <a:noFill/>
          </a:ln>
        </p:spPr>
      </p:pic>
      <p:sp>
        <p:nvSpPr>
          <p:cNvPr id="128" name="Google Shape;128;p6"/>
          <p:cNvSpPr/>
          <p:nvPr/>
        </p:nvSpPr>
        <p:spPr>
          <a:xfrm>
            <a:off x="4233562" y="4727143"/>
            <a:ext cx="1148700" cy="1950000"/>
          </a:xfrm>
          <a:prstGeom prst="rect">
            <a:avLst/>
          </a:prstGeom>
          <a:noFill/>
          <a:ln cap="flat" cmpd="sng" w="28575">
            <a:solidFill>
              <a:srgbClr val="A774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 name="Google Shape;129;p6"/>
          <p:cNvSpPr/>
          <p:nvPr/>
        </p:nvSpPr>
        <p:spPr>
          <a:xfrm>
            <a:off x="5870048" y="4747414"/>
            <a:ext cx="2085182" cy="1929610"/>
          </a:xfrm>
          <a:prstGeom prst="rect">
            <a:avLst/>
          </a:prstGeom>
          <a:noFill/>
          <a:ln cap="flat" cmpd="sng" w="28575">
            <a:solidFill>
              <a:srgbClr val="A774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30" name="Google Shape;130;p6"/>
          <p:cNvGrpSpPr/>
          <p:nvPr/>
        </p:nvGrpSpPr>
        <p:grpSpPr>
          <a:xfrm>
            <a:off x="197900" y="0"/>
            <a:ext cx="10837075" cy="1107996"/>
            <a:chOff x="1092200" y="584200"/>
            <a:chExt cx="10837075" cy="1107996"/>
          </a:xfrm>
        </p:grpSpPr>
        <p:sp>
          <p:nvSpPr>
            <p:cNvPr id="131" name="Google Shape;131;p6"/>
            <p:cNvSpPr txBox="1"/>
            <p:nvPr/>
          </p:nvSpPr>
          <p:spPr>
            <a:xfrm>
              <a:off x="1092200" y="584200"/>
              <a:ext cx="1282700"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rgbClr val="A77452"/>
                  </a:solidFill>
                  <a:latin typeface="Baumans"/>
                  <a:ea typeface="Baumans"/>
                  <a:cs typeface="Baumans"/>
                  <a:sym typeface="Baumans"/>
                </a:rPr>
                <a:t>03</a:t>
              </a:r>
              <a:endParaRPr sz="6600">
                <a:solidFill>
                  <a:srgbClr val="A77452"/>
                </a:solidFill>
                <a:latin typeface="Baumans"/>
                <a:ea typeface="Baumans"/>
                <a:cs typeface="Baumans"/>
                <a:sym typeface="Baumans"/>
              </a:endParaRPr>
            </a:p>
          </p:txBody>
        </p:sp>
        <p:sp>
          <p:nvSpPr>
            <p:cNvPr id="132" name="Google Shape;132;p6"/>
            <p:cNvSpPr txBox="1"/>
            <p:nvPr/>
          </p:nvSpPr>
          <p:spPr>
            <a:xfrm>
              <a:off x="2143868" y="909549"/>
              <a:ext cx="978540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A77452"/>
                  </a:solidFill>
                  <a:latin typeface="Microsoft JhengHei"/>
                  <a:ea typeface="Microsoft JhengHei"/>
                  <a:cs typeface="Microsoft JhengHei"/>
                  <a:sym typeface="Microsoft JhengHei"/>
                </a:rPr>
                <a:t>Design choices &amp; rationales for selected techniques </a:t>
              </a:r>
              <a:endParaRPr/>
            </a:p>
          </p:txBody>
        </p:sp>
      </p:grpSp>
      <p:sp>
        <p:nvSpPr>
          <p:cNvPr id="133" name="Google Shape;133;p6"/>
          <p:cNvSpPr txBox="1"/>
          <p:nvPr/>
        </p:nvSpPr>
        <p:spPr>
          <a:xfrm>
            <a:off x="3968359" y="4797053"/>
            <a:ext cx="169361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Front End</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(Client Side)</a:t>
            </a:r>
            <a:endParaRPr sz="1100">
              <a:solidFill>
                <a:schemeClr val="dk1"/>
              </a:solidFill>
              <a:latin typeface="Calibri"/>
              <a:ea typeface="Calibri"/>
              <a:cs typeface="Calibri"/>
              <a:sym typeface="Calibri"/>
            </a:endParaRPr>
          </a:p>
        </p:txBody>
      </p:sp>
      <p:sp>
        <p:nvSpPr>
          <p:cNvPr id="134" name="Google Shape;134;p6"/>
          <p:cNvSpPr txBox="1"/>
          <p:nvPr/>
        </p:nvSpPr>
        <p:spPr>
          <a:xfrm>
            <a:off x="5990091" y="4832224"/>
            <a:ext cx="1788433"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Back End</a:t>
            </a:r>
            <a:endParaRPr/>
          </a:p>
          <a:p>
            <a:pPr indent="0" lvl="0" marL="0" marR="0" rtl="0" algn="ctr">
              <a:spcBef>
                <a:spcPts val="0"/>
              </a:spcBef>
              <a:spcAft>
                <a:spcPts val="0"/>
              </a:spcAft>
              <a:buNone/>
            </a:pPr>
            <a:r>
              <a:rPr lang="en-US" sz="1200">
                <a:solidFill>
                  <a:schemeClr val="dk1"/>
                </a:solidFill>
                <a:latin typeface="Calibri"/>
                <a:ea typeface="Calibri"/>
                <a:cs typeface="Calibri"/>
                <a:sym typeface="Calibri"/>
              </a:rPr>
              <a:t>(Server Side)</a:t>
            </a:r>
            <a:endParaRPr sz="1200">
              <a:solidFill>
                <a:schemeClr val="dk1"/>
              </a:solidFill>
              <a:latin typeface="Calibri"/>
              <a:ea typeface="Calibri"/>
              <a:cs typeface="Calibri"/>
              <a:sym typeface="Calibri"/>
            </a:endParaRPr>
          </a:p>
        </p:txBody>
      </p:sp>
      <p:sp>
        <p:nvSpPr>
          <p:cNvPr id="135" name="Google Shape;135;p6"/>
          <p:cNvSpPr txBox="1"/>
          <p:nvPr/>
        </p:nvSpPr>
        <p:spPr>
          <a:xfrm>
            <a:off x="6288400" y="5860756"/>
            <a:ext cx="111038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a:solidFill>
                  <a:srgbClr val="FEC516"/>
                </a:solidFill>
                <a:latin typeface="Calibri"/>
                <a:ea typeface="Calibri"/>
                <a:cs typeface="Calibri"/>
                <a:sym typeface="Calibri"/>
              </a:rPr>
              <a:t>Server</a:t>
            </a:r>
            <a:endParaRPr b="1" sz="1050">
              <a:solidFill>
                <a:srgbClr val="FEC516"/>
              </a:solidFill>
              <a:latin typeface="Calibri"/>
              <a:ea typeface="Calibri"/>
              <a:cs typeface="Calibri"/>
              <a:sym typeface="Calibri"/>
            </a:endParaRPr>
          </a:p>
        </p:txBody>
      </p:sp>
      <p:sp>
        <p:nvSpPr>
          <p:cNvPr id="136" name="Google Shape;136;p6"/>
          <p:cNvSpPr txBox="1"/>
          <p:nvPr/>
        </p:nvSpPr>
        <p:spPr>
          <a:xfrm>
            <a:off x="7318463" y="6058526"/>
            <a:ext cx="759770"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a:solidFill>
                  <a:srgbClr val="A77452"/>
                </a:solidFill>
                <a:latin typeface="Calibri"/>
                <a:ea typeface="Calibri"/>
                <a:cs typeface="Calibri"/>
                <a:sym typeface="Calibri"/>
              </a:rPr>
              <a:t>Database</a:t>
            </a:r>
            <a:endParaRPr b="1" sz="1050">
              <a:solidFill>
                <a:srgbClr val="A77452"/>
              </a:solidFill>
              <a:latin typeface="Calibri"/>
              <a:ea typeface="Calibri"/>
              <a:cs typeface="Calibri"/>
              <a:sym typeface="Calibri"/>
            </a:endParaRPr>
          </a:p>
        </p:txBody>
      </p:sp>
      <p:pic>
        <p:nvPicPr>
          <p:cNvPr descr="Flask SVG Vector Logos - Vector Logo Zone" id="137" name="Google Shape;137;p6"/>
          <p:cNvPicPr preferRelativeResize="0"/>
          <p:nvPr/>
        </p:nvPicPr>
        <p:blipFill rotWithShape="1">
          <a:blip r:embed="rId9">
            <a:alphaModFix/>
          </a:blip>
          <a:srcRect b="0" l="0" r="0" t="0"/>
          <a:stretch/>
        </p:blipFill>
        <p:spPr>
          <a:xfrm>
            <a:off x="4375573" y="6213575"/>
            <a:ext cx="759768" cy="379884"/>
          </a:xfrm>
          <a:prstGeom prst="rect">
            <a:avLst/>
          </a:prstGeom>
          <a:noFill/>
          <a:ln>
            <a:noFill/>
          </a:ln>
        </p:spPr>
      </p:pic>
      <p:pic>
        <p:nvPicPr>
          <p:cNvPr descr="Elasticsearch Kibana Logstash Logfile Apache Lucene, minnesota elk logo,  text, stack png | PNGEgg" id="138" name="Google Shape;138;p6"/>
          <p:cNvPicPr preferRelativeResize="0"/>
          <p:nvPr/>
        </p:nvPicPr>
        <p:blipFill rotWithShape="1">
          <a:blip r:embed="rId10">
            <a:alphaModFix/>
          </a:blip>
          <a:srcRect b="0" l="0" r="0" t="0"/>
          <a:stretch/>
        </p:blipFill>
        <p:spPr>
          <a:xfrm>
            <a:off x="5613815" y="5961317"/>
            <a:ext cx="1505572" cy="836429"/>
          </a:xfrm>
          <a:prstGeom prst="rect">
            <a:avLst/>
          </a:prstGeom>
          <a:noFill/>
          <a:ln>
            <a:noFill/>
          </a:ln>
        </p:spPr>
      </p:pic>
      <p:pic>
        <p:nvPicPr>
          <p:cNvPr descr="Neo4j Graph database Logo Organization, wechat load graph, text, logo, area  png | PNGWing" id="139" name="Google Shape;139;p6"/>
          <p:cNvPicPr preferRelativeResize="0"/>
          <p:nvPr/>
        </p:nvPicPr>
        <p:blipFill rotWithShape="1">
          <a:blip r:embed="rId11">
            <a:alphaModFix/>
          </a:blip>
          <a:srcRect b="0" l="0" r="0" t="0"/>
          <a:stretch/>
        </p:blipFill>
        <p:spPr>
          <a:xfrm>
            <a:off x="7031593" y="6294257"/>
            <a:ext cx="748737" cy="269383"/>
          </a:xfrm>
          <a:prstGeom prst="rect">
            <a:avLst/>
          </a:prstGeom>
          <a:noFill/>
          <a:ln>
            <a:noFill/>
          </a:ln>
        </p:spPr>
      </p:pic>
      <p:sp>
        <p:nvSpPr>
          <p:cNvPr id="140" name="Google Shape;140;p6"/>
          <p:cNvSpPr txBox="1"/>
          <p:nvPr/>
        </p:nvSpPr>
        <p:spPr>
          <a:xfrm>
            <a:off x="4535182" y="6032647"/>
            <a:ext cx="111038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a:solidFill>
                  <a:srgbClr val="719757"/>
                </a:solidFill>
                <a:latin typeface="Calibri"/>
                <a:ea typeface="Calibri"/>
                <a:cs typeface="Calibri"/>
                <a:sym typeface="Calibri"/>
              </a:rPr>
              <a:t>Client</a:t>
            </a:r>
            <a:endParaRPr b="1" sz="1050">
              <a:solidFill>
                <a:srgbClr val="719757"/>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grpSp>
        <p:nvGrpSpPr>
          <p:cNvPr id="145" name="Google Shape;145;g1253d1b586f_0_0"/>
          <p:cNvGrpSpPr/>
          <p:nvPr/>
        </p:nvGrpSpPr>
        <p:grpSpPr>
          <a:xfrm>
            <a:off x="187356" y="180675"/>
            <a:ext cx="11550068" cy="1108200"/>
            <a:chOff x="1092200" y="584200"/>
            <a:chExt cx="7804100" cy="1108200"/>
          </a:xfrm>
        </p:grpSpPr>
        <p:sp>
          <p:nvSpPr>
            <p:cNvPr id="146" name="Google Shape;146;g1253d1b586f_0_0"/>
            <p:cNvSpPr txBox="1"/>
            <p:nvPr/>
          </p:nvSpPr>
          <p:spPr>
            <a:xfrm>
              <a:off x="1092200" y="584200"/>
              <a:ext cx="1282800" cy="1108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rgbClr val="BF9000"/>
                  </a:solidFill>
                  <a:latin typeface="Baumans"/>
                  <a:ea typeface="Baumans"/>
                  <a:cs typeface="Baumans"/>
                  <a:sym typeface="Baumans"/>
                </a:rPr>
                <a:t>04-1</a:t>
              </a:r>
              <a:endParaRPr sz="6600">
                <a:solidFill>
                  <a:srgbClr val="BF9000"/>
                </a:solidFill>
                <a:latin typeface="Baumans"/>
                <a:ea typeface="Baumans"/>
                <a:cs typeface="Baumans"/>
                <a:sym typeface="Baumans"/>
              </a:endParaRPr>
            </a:p>
          </p:txBody>
        </p:sp>
        <p:sp>
          <p:nvSpPr>
            <p:cNvPr id="147" name="Google Shape;147;g1253d1b586f_0_0"/>
            <p:cNvSpPr txBox="1"/>
            <p:nvPr/>
          </p:nvSpPr>
          <p:spPr>
            <a:xfrm>
              <a:off x="2374900" y="892736"/>
              <a:ext cx="6521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BF9000"/>
                  </a:solidFill>
                </a:rPr>
                <a:t>Process and results demonstration </a:t>
              </a:r>
              <a:endParaRPr/>
            </a:p>
          </p:txBody>
        </p:sp>
      </p:grpSp>
      <p:sp>
        <p:nvSpPr>
          <p:cNvPr id="148" name="Google Shape;148;g1253d1b586f_0_0"/>
          <p:cNvSpPr txBox="1"/>
          <p:nvPr/>
        </p:nvSpPr>
        <p:spPr>
          <a:xfrm>
            <a:off x="429773" y="1719763"/>
            <a:ext cx="2756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600">
                <a:solidFill>
                  <a:srgbClr val="595959"/>
                </a:solidFill>
              </a:rPr>
              <a:t>The relationship </a:t>
            </a:r>
            <a:r>
              <a:rPr lang="en-US" sz="1600">
                <a:solidFill>
                  <a:srgbClr val="595959"/>
                </a:solidFill>
              </a:rPr>
              <a:t>between</a:t>
            </a:r>
            <a:r>
              <a:rPr lang="en-US" sz="1600">
                <a:solidFill>
                  <a:srgbClr val="595959"/>
                </a:solidFill>
              </a:rPr>
              <a:t> ingredients and recipes </a:t>
            </a:r>
            <a:endParaRPr/>
          </a:p>
        </p:txBody>
      </p:sp>
      <p:sp>
        <p:nvSpPr>
          <p:cNvPr id="149" name="Google Shape;149;g1253d1b586f_0_0"/>
          <p:cNvSpPr txBox="1"/>
          <p:nvPr/>
        </p:nvSpPr>
        <p:spPr>
          <a:xfrm>
            <a:off x="323425" y="1181863"/>
            <a:ext cx="29691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719757"/>
                </a:solidFill>
              </a:rPr>
              <a:t>Recipe - Ingredients</a:t>
            </a:r>
            <a:endParaRPr sz="2400">
              <a:solidFill>
                <a:srgbClr val="719757"/>
              </a:solidFill>
              <a:latin typeface="Arial"/>
              <a:ea typeface="Arial"/>
              <a:cs typeface="Arial"/>
              <a:sym typeface="Arial"/>
            </a:endParaRPr>
          </a:p>
        </p:txBody>
      </p:sp>
      <p:pic>
        <p:nvPicPr>
          <p:cNvPr id="150" name="Google Shape;150;g1253d1b586f_0_0"/>
          <p:cNvPicPr preferRelativeResize="0"/>
          <p:nvPr/>
        </p:nvPicPr>
        <p:blipFill>
          <a:blip r:embed="rId3">
            <a:alphaModFix/>
          </a:blip>
          <a:stretch>
            <a:fillRect/>
          </a:stretch>
        </p:blipFill>
        <p:spPr>
          <a:xfrm>
            <a:off x="187325" y="2819000"/>
            <a:ext cx="6515101" cy="3844475"/>
          </a:xfrm>
          <a:prstGeom prst="rect">
            <a:avLst/>
          </a:prstGeom>
          <a:noFill/>
          <a:ln>
            <a:noFill/>
          </a:ln>
        </p:spPr>
      </p:pic>
      <p:pic>
        <p:nvPicPr>
          <p:cNvPr id="151" name="Google Shape;151;g1253d1b586f_0_0"/>
          <p:cNvPicPr preferRelativeResize="0"/>
          <p:nvPr/>
        </p:nvPicPr>
        <p:blipFill>
          <a:blip r:embed="rId4">
            <a:alphaModFix/>
          </a:blip>
          <a:stretch>
            <a:fillRect/>
          </a:stretch>
        </p:blipFill>
        <p:spPr>
          <a:xfrm>
            <a:off x="5344400" y="2926600"/>
            <a:ext cx="6289377" cy="37368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grpSp>
        <p:nvGrpSpPr>
          <p:cNvPr id="156" name="Google Shape;156;g1253d1b586f_0_29"/>
          <p:cNvGrpSpPr/>
          <p:nvPr/>
        </p:nvGrpSpPr>
        <p:grpSpPr>
          <a:xfrm>
            <a:off x="187286" y="180675"/>
            <a:ext cx="11322969" cy="1108200"/>
            <a:chOff x="1092200" y="584200"/>
            <a:chExt cx="7804100" cy="1108200"/>
          </a:xfrm>
        </p:grpSpPr>
        <p:sp>
          <p:nvSpPr>
            <p:cNvPr id="157" name="Google Shape;157;g1253d1b586f_0_29"/>
            <p:cNvSpPr txBox="1"/>
            <p:nvPr/>
          </p:nvSpPr>
          <p:spPr>
            <a:xfrm>
              <a:off x="1092200" y="584200"/>
              <a:ext cx="1282800" cy="1108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rgbClr val="BF9000"/>
                  </a:solidFill>
                  <a:latin typeface="Baumans"/>
                  <a:ea typeface="Baumans"/>
                  <a:cs typeface="Baumans"/>
                  <a:sym typeface="Baumans"/>
                </a:rPr>
                <a:t>04-2</a:t>
              </a:r>
              <a:endParaRPr sz="6600">
                <a:solidFill>
                  <a:srgbClr val="BF9000"/>
                </a:solidFill>
                <a:latin typeface="Baumans"/>
                <a:ea typeface="Baumans"/>
                <a:cs typeface="Baumans"/>
                <a:sym typeface="Baumans"/>
              </a:endParaRPr>
            </a:p>
          </p:txBody>
        </p:sp>
        <p:sp>
          <p:nvSpPr>
            <p:cNvPr id="158" name="Google Shape;158;g1253d1b586f_0_29"/>
            <p:cNvSpPr txBox="1"/>
            <p:nvPr/>
          </p:nvSpPr>
          <p:spPr>
            <a:xfrm>
              <a:off x="2374900" y="892736"/>
              <a:ext cx="65214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800">
                  <a:solidFill>
                    <a:srgbClr val="BF9000"/>
                  </a:solidFill>
                </a:rPr>
                <a:t>Process and results demonstration</a:t>
              </a:r>
              <a:endParaRPr b="1" sz="2800">
                <a:solidFill>
                  <a:srgbClr val="BF9000"/>
                </a:solidFill>
              </a:endParaRPr>
            </a:p>
          </p:txBody>
        </p:sp>
      </p:grpSp>
      <p:pic>
        <p:nvPicPr>
          <p:cNvPr id="159" name="Google Shape;159;g1253d1b586f_0_29"/>
          <p:cNvPicPr preferRelativeResize="0"/>
          <p:nvPr/>
        </p:nvPicPr>
        <p:blipFill>
          <a:blip r:embed="rId3">
            <a:alphaModFix/>
          </a:blip>
          <a:stretch>
            <a:fillRect/>
          </a:stretch>
        </p:blipFill>
        <p:spPr>
          <a:xfrm>
            <a:off x="504176" y="1166300"/>
            <a:ext cx="11006075" cy="5354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122a7b978a2_1_0"/>
          <p:cNvSpPr txBox="1"/>
          <p:nvPr/>
        </p:nvSpPr>
        <p:spPr>
          <a:xfrm>
            <a:off x="0" y="0"/>
            <a:ext cx="3000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600">
                <a:solidFill>
                  <a:srgbClr val="BF9000"/>
                </a:solidFill>
                <a:latin typeface="Baumans"/>
                <a:ea typeface="Baumans"/>
                <a:cs typeface="Baumans"/>
                <a:sym typeface="Baumans"/>
              </a:rPr>
              <a:t>04-3</a:t>
            </a:r>
            <a:endParaRPr sz="6600">
              <a:solidFill>
                <a:srgbClr val="BF9000"/>
              </a:solidFill>
              <a:latin typeface="Baumans"/>
              <a:ea typeface="Baumans"/>
              <a:cs typeface="Baumans"/>
              <a:sym typeface="Baumans"/>
            </a:endParaRPr>
          </a:p>
        </p:txBody>
      </p:sp>
      <p:sp>
        <p:nvSpPr>
          <p:cNvPr id="165" name="Google Shape;165;g122a7b978a2_1_0"/>
          <p:cNvSpPr txBox="1"/>
          <p:nvPr/>
        </p:nvSpPr>
        <p:spPr>
          <a:xfrm>
            <a:off x="1858000" y="292500"/>
            <a:ext cx="941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rgbClr val="BF9000"/>
                </a:solidFill>
              </a:rPr>
              <a:t>Process and results demonstration</a:t>
            </a:r>
            <a:endParaRPr/>
          </a:p>
        </p:txBody>
      </p:sp>
      <p:pic>
        <p:nvPicPr>
          <p:cNvPr id="166" name="Google Shape;166;g122a7b978a2_1_0"/>
          <p:cNvPicPr preferRelativeResize="0"/>
          <p:nvPr/>
        </p:nvPicPr>
        <p:blipFill>
          <a:blip r:embed="rId3">
            <a:alphaModFix/>
          </a:blip>
          <a:stretch>
            <a:fillRect/>
          </a:stretch>
        </p:blipFill>
        <p:spPr>
          <a:xfrm>
            <a:off x="5397550" y="908100"/>
            <a:ext cx="6430353" cy="5645099"/>
          </a:xfrm>
          <a:prstGeom prst="rect">
            <a:avLst/>
          </a:prstGeom>
          <a:noFill/>
          <a:ln>
            <a:noFill/>
          </a:ln>
          <a:effectLst>
            <a:outerShdw blurRad="271463" rotWithShape="0" algn="bl" dir="7740000" dist="342900">
              <a:srgbClr val="595959">
                <a:alpha val="33000"/>
              </a:srgbClr>
            </a:outerShdw>
          </a:effectLst>
        </p:spPr>
      </p:pic>
      <p:sp>
        <p:nvSpPr>
          <p:cNvPr id="167" name="Google Shape;167;g122a7b978a2_1_0"/>
          <p:cNvSpPr/>
          <p:nvPr/>
        </p:nvSpPr>
        <p:spPr>
          <a:xfrm rot="5400000">
            <a:off x="467628" y="1375501"/>
            <a:ext cx="3596700" cy="4531500"/>
          </a:xfrm>
          <a:prstGeom prst="round2SameRect">
            <a:avLst>
              <a:gd fmla="val 48122" name="adj1"/>
              <a:gd fmla="val 0" name="adj2"/>
            </a:avLst>
          </a:prstGeom>
          <a:solidFill>
            <a:srgbClr val="FFC000">
              <a:alpha val="909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168" name="Google Shape;168;g122a7b978a2_1_0"/>
          <p:cNvSpPr txBox="1"/>
          <p:nvPr/>
        </p:nvSpPr>
        <p:spPr>
          <a:xfrm>
            <a:off x="287000" y="2235650"/>
            <a:ext cx="323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69" name="Google Shape;169;g122a7b978a2_1_0"/>
          <p:cNvSpPr txBox="1"/>
          <p:nvPr/>
        </p:nvSpPr>
        <p:spPr>
          <a:xfrm>
            <a:off x="513675" y="2555025"/>
            <a:ext cx="3504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300">
                <a:solidFill>
                  <a:schemeClr val="lt1"/>
                </a:solidFill>
              </a:rPr>
              <a:t>Recipe Example</a:t>
            </a:r>
            <a:endParaRPr b="1" sz="3300">
              <a:solidFill>
                <a:schemeClr val="lt1"/>
              </a:solidFill>
            </a:endParaRPr>
          </a:p>
        </p:txBody>
      </p:sp>
      <p:pic>
        <p:nvPicPr>
          <p:cNvPr id="170" name="Google Shape;170;g122a7b978a2_1_0"/>
          <p:cNvPicPr preferRelativeResize="0"/>
          <p:nvPr/>
        </p:nvPicPr>
        <p:blipFill>
          <a:blip r:embed="rId4">
            <a:alphaModFix amt="42000"/>
          </a:blip>
          <a:stretch>
            <a:fillRect/>
          </a:stretch>
        </p:blipFill>
        <p:spPr>
          <a:xfrm>
            <a:off x="1375325" y="3514350"/>
            <a:ext cx="1479200" cy="1479200"/>
          </a:xfrm>
          <a:prstGeom prst="rect">
            <a:avLst/>
          </a:prstGeom>
          <a:noFill/>
          <a:ln>
            <a:noFill/>
          </a:ln>
        </p:spPr>
      </p:pic>
      <p:pic>
        <p:nvPicPr>
          <p:cNvPr id="171" name="Google Shape;171;g122a7b978a2_1_0"/>
          <p:cNvPicPr preferRelativeResize="0"/>
          <p:nvPr/>
        </p:nvPicPr>
        <p:blipFill>
          <a:blip r:embed="rId5">
            <a:alphaModFix/>
          </a:blip>
          <a:stretch>
            <a:fillRect/>
          </a:stretch>
        </p:blipFill>
        <p:spPr>
          <a:xfrm>
            <a:off x="4137375" y="3184051"/>
            <a:ext cx="914400" cy="91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descr="Dark Food Photography&quot; Images – Browse 1,864 Stock Photos, Vectors, and  Video | Adobe Stock" id="176" name="Google Shape;176;g122a7b978a2_2_0"/>
          <p:cNvPicPr preferRelativeResize="0"/>
          <p:nvPr/>
        </p:nvPicPr>
        <p:blipFill rotWithShape="1">
          <a:blip r:embed="rId3">
            <a:alphaModFix/>
          </a:blip>
          <a:srcRect b="0" l="0" r="0" t="0"/>
          <a:stretch/>
        </p:blipFill>
        <p:spPr>
          <a:xfrm>
            <a:off x="0" y="-28120"/>
            <a:ext cx="12192000" cy="6858000"/>
          </a:xfrm>
          <a:prstGeom prst="rect">
            <a:avLst/>
          </a:prstGeom>
          <a:noFill/>
          <a:ln>
            <a:noFill/>
          </a:ln>
        </p:spPr>
      </p:pic>
      <p:sp>
        <p:nvSpPr>
          <p:cNvPr id="177" name="Google Shape;177;g122a7b978a2_2_0"/>
          <p:cNvSpPr/>
          <p:nvPr/>
        </p:nvSpPr>
        <p:spPr>
          <a:xfrm flipH="1">
            <a:off x="0" y="0"/>
            <a:ext cx="12192000" cy="6858000"/>
          </a:xfrm>
          <a:prstGeom prst="rtTriangle">
            <a:avLst/>
          </a:prstGeom>
          <a:solidFill>
            <a:srgbClr val="262626">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178" name="Google Shape;178;g122a7b978a2_2_0"/>
          <p:cNvGrpSpPr/>
          <p:nvPr/>
        </p:nvGrpSpPr>
        <p:grpSpPr>
          <a:xfrm>
            <a:off x="282584" y="0"/>
            <a:ext cx="11786647" cy="1108200"/>
            <a:chOff x="282590" y="0"/>
            <a:chExt cx="10136435" cy="1108200"/>
          </a:xfrm>
        </p:grpSpPr>
        <p:sp>
          <p:nvSpPr>
            <p:cNvPr id="179" name="Google Shape;179;g122a7b978a2_2_0"/>
            <p:cNvSpPr txBox="1"/>
            <p:nvPr/>
          </p:nvSpPr>
          <p:spPr>
            <a:xfrm>
              <a:off x="282590" y="0"/>
              <a:ext cx="2861700" cy="1108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rgbClr val="FFD966"/>
                  </a:solidFill>
                  <a:latin typeface="Baumans"/>
                  <a:ea typeface="Baumans"/>
                  <a:cs typeface="Baumans"/>
                  <a:sym typeface="Baumans"/>
                </a:rPr>
                <a:t>05-1</a:t>
              </a:r>
              <a:endParaRPr sz="6600">
                <a:solidFill>
                  <a:srgbClr val="FFD966"/>
                </a:solidFill>
                <a:latin typeface="Baumans"/>
                <a:ea typeface="Baumans"/>
                <a:cs typeface="Baumans"/>
                <a:sym typeface="Baumans"/>
              </a:endParaRPr>
            </a:p>
          </p:txBody>
        </p:sp>
        <p:sp>
          <p:nvSpPr>
            <p:cNvPr id="180" name="Google Shape;180;g122a7b978a2_2_0"/>
            <p:cNvSpPr txBox="1"/>
            <p:nvPr/>
          </p:nvSpPr>
          <p:spPr>
            <a:xfrm>
              <a:off x="948925" y="295225"/>
              <a:ext cx="9470100" cy="523200"/>
            </a:xfrm>
            <a:prstGeom prst="rect">
              <a:avLst/>
            </a:prstGeom>
            <a:noFill/>
            <a:ln>
              <a:noFill/>
            </a:ln>
          </p:spPr>
          <p:txBody>
            <a:bodyPr anchorCtr="0" anchor="t" bIns="45700" lIns="91425" spcFirstLastPara="1" rIns="91425" wrap="square" tIns="45700">
              <a:spAutoFit/>
            </a:bodyPr>
            <a:lstStyle/>
            <a:p>
              <a:pPr indent="457200" lvl="0" marL="457200" rtl="0" algn="l">
                <a:lnSpc>
                  <a:spcPct val="115000"/>
                </a:lnSpc>
                <a:spcBef>
                  <a:spcPts val="0"/>
                </a:spcBef>
                <a:spcAft>
                  <a:spcPts val="0"/>
                </a:spcAft>
                <a:buSzPts val="1100"/>
                <a:buNone/>
              </a:pPr>
              <a:r>
                <a:rPr b="1" lang="en-US" sz="2800">
                  <a:solidFill>
                    <a:srgbClr val="FFD966"/>
                  </a:solidFill>
                  <a:highlight>
                    <a:srgbClr val="262626"/>
                  </a:highlight>
                </a:rPr>
                <a:t>Applicable data quality dimensions</a:t>
              </a:r>
              <a:endParaRPr b="1" sz="2800">
                <a:solidFill>
                  <a:srgbClr val="FFD966"/>
                </a:solidFill>
                <a:highlight>
                  <a:srgbClr val="262626"/>
                </a:highlight>
              </a:endParaRPr>
            </a:p>
          </p:txBody>
        </p:sp>
      </p:grpSp>
      <p:sp>
        <p:nvSpPr>
          <p:cNvPr id="181" name="Google Shape;181;g122a7b978a2_2_0"/>
          <p:cNvSpPr txBox="1"/>
          <p:nvPr/>
        </p:nvSpPr>
        <p:spPr>
          <a:xfrm>
            <a:off x="685050" y="1492000"/>
            <a:ext cx="10821900" cy="4603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b="1" lang="en-US" sz="1800">
                <a:solidFill>
                  <a:schemeClr val="lt1"/>
                </a:solidFill>
              </a:rPr>
              <a:t>Accuracy, Timeliness 	</a:t>
            </a:r>
            <a:endParaRPr b="1" sz="1800">
              <a:solidFill>
                <a:schemeClr val="lt1"/>
              </a:solidFill>
            </a:endParaRPr>
          </a:p>
          <a:p>
            <a:pPr indent="0" lvl="0" marL="0" rtl="0" algn="l">
              <a:lnSpc>
                <a:spcPct val="115000"/>
              </a:lnSpc>
              <a:spcBef>
                <a:spcPts val="0"/>
              </a:spcBef>
              <a:spcAft>
                <a:spcPts val="0"/>
              </a:spcAft>
              <a:buNone/>
            </a:pPr>
            <a:r>
              <a:rPr lang="en-US" sz="1800">
                <a:solidFill>
                  <a:schemeClr val="lt1"/>
                </a:solidFill>
              </a:rPr>
              <a:t>The source of recipes are posted by members of the Allrecipes.com community in real time and then copyedited by staff. Members of the community also rate and review the recipes.</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b="1" lang="en-US" sz="1800">
                <a:solidFill>
                  <a:schemeClr val="lt1"/>
                </a:solidFill>
              </a:rPr>
              <a:t>Completeness</a:t>
            </a:r>
            <a:r>
              <a:rPr lang="en-US" sz="1800">
                <a:solidFill>
                  <a:schemeClr val="lt1"/>
                </a:solidFill>
              </a:rPr>
              <a:t>	</a:t>
            </a:r>
            <a:endParaRPr sz="18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sz="1800">
                <a:solidFill>
                  <a:schemeClr val="lt1"/>
                </a:solidFill>
              </a:rPr>
              <a:t>Our dataset include but not limited to recipe name, ingredients, cooking directions, cook time, nutritions, rate, review and images, which fulfills customers' demand for recipe and expectations of completeness.</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b="1" lang="en-US" sz="1800">
                <a:solidFill>
                  <a:schemeClr val="lt1"/>
                </a:solidFill>
              </a:rPr>
              <a:t>Consistency	</a:t>
            </a:r>
            <a:endParaRPr b="1" sz="1800">
              <a:solidFill>
                <a:schemeClr val="lt1"/>
              </a:solidFill>
            </a:endParaRPr>
          </a:p>
          <a:p>
            <a:pPr indent="0" lvl="0" marL="0" rtl="0" algn="l">
              <a:lnSpc>
                <a:spcPct val="115000"/>
              </a:lnSpc>
              <a:spcBef>
                <a:spcPts val="0"/>
              </a:spcBef>
              <a:spcAft>
                <a:spcPts val="0"/>
              </a:spcAft>
              <a:buNone/>
            </a:pPr>
            <a:r>
              <a:rPr lang="en-US" sz="1800">
                <a:solidFill>
                  <a:schemeClr val="lt1"/>
                </a:solidFill>
              </a:rPr>
              <a:t>No information conflicts</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b="1" lang="en-US" sz="1800">
                <a:solidFill>
                  <a:schemeClr val="lt1"/>
                </a:solidFill>
              </a:rPr>
              <a:t>Validity</a:t>
            </a:r>
            <a:r>
              <a:rPr lang="en-US" sz="1800">
                <a:solidFill>
                  <a:schemeClr val="lt1"/>
                </a:solidFill>
              </a:rPr>
              <a:t>	</a:t>
            </a:r>
            <a:endParaRPr sz="18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sz="1800">
                <a:solidFill>
                  <a:schemeClr val="lt1"/>
                </a:solidFill>
              </a:rPr>
              <a:t>Our recipe information follows its specific format and business rules. </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b="1" lang="en-US" sz="1800">
                <a:solidFill>
                  <a:schemeClr val="lt1"/>
                </a:solidFill>
              </a:rPr>
              <a:t>Uniqueness</a:t>
            </a:r>
            <a:endParaRPr b="1" sz="18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sz="1800">
                <a:solidFill>
                  <a:schemeClr val="lt1"/>
                </a:solidFill>
              </a:rPr>
              <a:t>No data duplication in our dataset.	</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b="1" lang="en-US" sz="1800">
                <a:solidFill>
                  <a:schemeClr val="lt1"/>
                </a:solidFill>
              </a:rPr>
              <a:t>Understandability</a:t>
            </a:r>
            <a:endParaRPr b="1" sz="18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sz="1800">
                <a:solidFill>
                  <a:schemeClr val="lt1"/>
                </a:solidFill>
              </a:rPr>
              <a:t>Our dataset is easily comprehended. </a:t>
            </a:r>
            <a:endParaRPr sz="18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2015-10-30T15:23:00Z</dcterms:created>
  <dc:creator>Buffoon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